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7"/>
  </p:notesMasterIdLst>
  <p:handoutMasterIdLst>
    <p:handoutMasterId r:id="rId38"/>
  </p:handoutMasterIdLst>
  <p:sldIdLst>
    <p:sldId id="650" r:id="rId6"/>
    <p:sldId id="671" r:id="rId7"/>
    <p:sldId id="685" r:id="rId8"/>
    <p:sldId id="686" r:id="rId9"/>
    <p:sldId id="702" r:id="rId10"/>
    <p:sldId id="660" r:id="rId11"/>
    <p:sldId id="670" r:id="rId12"/>
    <p:sldId id="701" r:id="rId13"/>
    <p:sldId id="659" r:id="rId14"/>
    <p:sldId id="687" r:id="rId15"/>
    <p:sldId id="688" r:id="rId16"/>
    <p:sldId id="689" r:id="rId17"/>
    <p:sldId id="669" r:id="rId18"/>
    <p:sldId id="662" r:id="rId19"/>
    <p:sldId id="663" r:id="rId20"/>
    <p:sldId id="691" r:id="rId21"/>
    <p:sldId id="690" r:id="rId22"/>
    <p:sldId id="699" r:id="rId23"/>
    <p:sldId id="693" r:id="rId24"/>
    <p:sldId id="692" r:id="rId25"/>
    <p:sldId id="694" r:id="rId26"/>
    <p:sldId id="706" r:id="rId27"/>
    <p:sldId id="695" r:id="rId28"/>
    <p:sldId id="703" r:id="rId29"/>
    <p:sldId id="704" r:id="rId30"/>
    <p:sldId id="705" r:id="rId31"/>
    <p:sldId id="708" r:id="rId32"/>
    <p:sldId id="700" r:id="rId33"/>
    <p:sldId id="707" r:id="rId34"/>
    <p:sldId id="709" r:id="rId35"/>
    <p:sldId id="698" r:id="rId3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A50021"/>
    <a:srgbClr val="990000"/>
    <a:srgbClr val="65D7FF"/>
    <a:srgbClr val="00B0F0"/>
    <a:srgbClr val="FFCC66"/>
    <a:srgbClr val="993366"/>
    <a:srgbClr val="BE9C0E"/>
    <a:srgbClr val="0097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9" autoAdjust="0"/>
    <p:restoredTop sz="94394" autoAdjust="0"/>
  </p:normalViewPr>
  <p:slideViewPr>
    <p:cSldViewPr>
      <p:cViewPr varScale="1">
        <p:scale>
          <a:sx n="70" d="100"/>
          <a:sy n="70" d="100"/>
        </p:scale>
        <p:origin x="11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414"/>
    </p:cViewPr>
  </p:sorterViewPr>
  <p:notesViewPr>
    <p:cSldViewPr>
      <p:cViewPr varScale="1">
        <p:scale>
          <a:sx n="65" d="100"/>
          <a:sy n="65" d="100"/>
        </p:scale>
        <p:origin x="-1622" y="-8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D65CC-36ED-49CE-910A-74749BB99CF9}"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CE68D477-615C-44E1-92AA-31E900C2E6D8}">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cs typeface="Times New Roman" pitchFamily="18" charset="0"/>
            </a:rPr>
            <a:t>Американо-мексиканская </a:t>
          </a:r>
          <a:r>
            <a:rPr kumimoji="0" lang="ru-RU" sz="1200" b="1" i="0" u="none" strike="noStrike" cap="none" normalizeH="0" baseline="0" dirty="0" smtClean="0">
              <a:ln>
                <a:noFill/>
              </a:ln>
              <a:solidFill>
                <a:schemeClr val="tx1"/>
              </a:solidFill>
              <a:effectLst/>
              <a:latin typeface="Arial" charset="0"/>
              <a:cs typeface="Times New Roman" pitchFamily="18" charset="0"/>
            </a:rPr>
            <a:t>Международная трансграничная водная комиссия</a:t>
          </a:r>
          <a:endParaRPr kumimoji="0" lang="en-US" sz="1200" b="0" i="0" u="none" strike="noStrike" cap="none" normalizeH="0" baseline="0" dirty="0" smtClean="0">
            <a:ln>
              <a:noFill/>
            </a:ln>
            <a:solidFill>
              <a:schemeClr val="tx1"/>
            </a:solidFill>
            <a:effectLst/>
            <a:latin typeface="Arial" charset="0"/>
          </a:endParaRPr>
        </a:p>
      </dgm:t>
    </dgm:pt>
    <dgm:pt modelId="{F7C669F2-C8B1-496D-9455-5825E75E2E52}" type="parTrans" cxnId="{042715CD-BE93-478F-B27B-DFED4F56FAE2}">
      <dgm:prSet/>
      <dgm:spPr/>
      <dgm:t>
        <a:bodyPr/>
        <a:lstStyle/>
        <a:p>
          <a:endParaRPr lang="en-US"/>
        </a:p>
      </dgm:t>
    </dgm:pt>
    <dgm:pt modelId="{F6178DC2-1EE9-42C1-A0F4-D35C100A67B0}" type="sibTrans" cxnId="{042715CD-BE93-478F-B27B-DFED4F56FAE2}">
      <dgm:prSet/>
      <dgm:spPr/>
      <dgm:t>
        <a:bodyPr/>
        <a:lstStyle/>
        <a:p>
          <a:endParaRPr lang="en-US"/>
        </a:p>
      </dgm:t>
    </dgm:pt>
    <dgm:pt modelId="{6B6E4D21-7D89-4582-8861-25BE22FED7EB}">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sng" strike="noStrike" cap="none" normalizeH="0" baseline="0" dirty="0" smtClean="0">
              <a:ln>
                <a:noFill/>
              </a:ln>
              <a:solidFill>
                <a:schemeClr val="tx1"/>
              </a:solidFill>
              <a:effectLst/>
              <a:latin typeface="Arial" charset="0"/>
              <a:cs typeface="Times New Roman" pitchFamily="18" charset="0"/>
            </a:rPr>
            <a:t>Бюро по мелиорации США</a:t>
          </a:r>
          <a:endParaRPr kumimoji="0" lang="en-US" sz="12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cs typeface="Times New Roman" pitchFamily="18" charset="0"/>
            </a:rPr>
            <a:t>(оператор водохранилищ)</a:t>
          </a:r>
          <a:endParaRPr kumimoji="0" lang="en-US" sz="1000" b="0" i="0" u="none" strike="noStrike" cap="none" normalizeH="0" baseline="0" dirty="0" smtClean="0">
            <a:ln>
              <a:noFill/>
            </a:ln>
            <a:solidFill>
              <a:schemeClr val="tx1"/>
            </a:solidFill>
            <a:effectLst/>
            <a:latin typeface="Arial" charset="0"/>
          </a:endParaRPr>
        </a:p>
      </dgm:t>
    </dgm:pt>
    <dgm:pt modelId="{CB353351-384D-4AE0-AFE5-A9B5E0A1C289}" type="parTrans" cxnId="{F2F3FD3E-2E3D-4492-B845-F5EF7AF1B6CE}">
      <dgm:prSet/>
      <dgm:spPr/>
      <dgm:t>
        <a:bodyPr/>
        <a:lstStyle/>
        <a:p>
          <a:endParaRPr lang="en-US" dirty="0"/>
        </a:p>
      </dgm:t>
    </dgm:pt>
    <dgm:pt modelId="{1BB54FCE-4B20-452B-AB60-FCF04C6E48FB}" type="sibTrans" cxnId="{F2F3FD3E-2E3D-4492-B845-F5EF7AF1B6CE}">
      <dgm:prSet/>
      <dgm:spPr/>
      <dgm:t>
        <a:bodyPr/>
        <a:lstStyle/>
        <a:p>
          <a:endParaRPr lang="en-US"/>
        </a:p>
      </dgm:t>
    </dgm:pt>
    <dgm:pt modelId="{56402D78-4E00-4BAC-8BC2-674FFFA02C7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sng" strike="noStrike" cap="none" normalizeH="0" baseline="0" dirty="0" smtClean="0">
              <a:ln>
                <a:noFill/>
              </a:ln>
              <a:solidFill>
                <a:schemeClr val="tx1"/>
              </a:solidFill>
              <a:effectLst/>
              <a:latin typeface="Arial" charset="0"/>
              <a:cs typeface="Times New Roman" pitchFamily="18" charset="0"/>
            </a:rPr>
            <a:t>НГО</a:t>
          </a:r>
          <a:endParaRPr kumimoji="0" lang="en-US" sz="12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cs typeface="Times New Roman" pitchFamily="18" charset="0"/>
            </a:rPr>
            <a:t>(экологи и др.)</a:t>
          </a:r>
          <a:endParaRPr kumimoji="0" lang="en-US" sz="1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dgm:t>
    </dgm:pt>
    <dgm:pt modelId="{16C1BE11-0092-4913-A66F-B03478540674}" type="parTrans" cxnId="{06A4A56B-F84C-48FB-B2C8-2563248018B2}">
      <dgm:prSet/>
      <dgm:spPr/>
      <dgm:t>
        <a:bodyPr/>
        <a:lstStyle/>
        <a:p>
          <a:endParaRPr lang="en-US" dirty="0"/>
        </a:p>
      </dgm:t>
    </dgm:pt>
    <dgm:pt modelId="{484528AC-32F9-42DE-917B-CD8BC3B3CAB9}" type="sibTrans" cxnId="{06A4A56B-F84C-48FB-B2C8-2563248018B2}">
      <dgm:prSet/>
      <dgm:spPr/>
      <dgm:t>
        <a:bodyPr/>
        <a:lstStyle/>
        <a:p>
          <a:endParaRPr lang="en-US"/>
        </a:p>
      </dgm:t>
    </dgm:pt>
    <dgm:pt modelId="{43C44474-EE29-463D-B218-38CE83BC6A22}">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sng" strike="noStrike" cap="none" normalizeH="0" baseline="0" dirty="0" smtClean="0">
              <a:ln>
                <a:noFill/>
              </a:ln>
              <a:solidFill>
                <a:schemeClr val="tx1"/>
              </a:solidFill>
              <a:effectLst/>
              <a:latin typeface="Arial" charset="0"/>
              <a:cs typeface="Times New Roman" pitchFamily="18" charset="0"/>
            </a:rPr>
            <a:t>Компания «</a:t>
          </a:r>
          <a:r>
            <a:rPr kumimoji="0" lang="en-US" sz="1200" b="1" i="0" u="sng" strike="noStrike" cap="none" normalizeH="0" baseline="0" dirty="0" smtClean="0">
              <a:ln>
                <a:noFill/>
              </a:ln>
              <a:solidFill>
                <a:schemeClr val="tx1"/>
              </a:solidFill>
              <a:effectLst/>
              <a:latin typeface="Arial" charset="0"/>
              <a:cs typeface="Times New Roman" pitchFamily="18" charset="0"/>
            </a:rPr>
            <a:t>CONAGUA</a:t>
          </a:r>
          <a:r>
            <a:rPr kumimoji="0" lang="ru-RU" sz="1200" b="1" i="0" u="sng" strike="noStrike" cap="none" normalizeH="0" baseline="0" dirty="0" smtClean="0">
              <a:ln>
                <a:noFill/>
              </a:ln>
              <a:solidFill>
                <a:schemeClr val="tx1"/>
              </a:solidFill>
              <a:effectLst/>
              <a:latin typeface="Arial" charset="0"/>
              <a:cs typeface="Times New Roman" pitchFamily="18" charset="0"/>
            </a:rPr>
            <a:t>»</a:t>
          </a:r>
          <a:endParaRPr kumimoji="0" lang="en-US" sz="12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cs typeface="Times New Roman" pitchFamily="18" charset="0"/>
            </a:rPr>
            <a:t>(оператор </a:t>
          </a:r>
          <a:r>
            <a:rPr kumimoji="0" lang="ru-RU" sz="1000" b="0" i="0" u="none" strike="noStrike" cap="none" normalizeH="0" baseline="0" dirty="0" smtClean="0">
              <a:ln>
                <a:noFill/>
              </a:ln>
              <a:solidFill>
                <a:schemeClr val="tx1"/>
              </a:solidFill>
              <a:effectLst/>
              <a:latin typeface="Arial" charset="0"/>
              <a:cs typeface="Times New Roman" pitchFamily="18" charset="0"/>
            </a:rPr>
            <a:t>мексиканской </a:t>
          </a:r>
          <a:r>
            <a:rPr kumimoji="0" lang="ru-RU" sz="1000" b="0" i="0" u="none" strike="noStrike" cap="none" normalizeH="0" baseline="0" dirty="0" smtClean="0">
              <a:ln>
                <a:noFill/>
              </a:ln>
              <a:solidFill>
                <a:schemeClr val="tx1"/>
              </a:solidFill>
              <a:effectLst/>
              <a:latin typeface="Arial" charset="0"/>
              <a:cs typeface="Times New Roman" pitchFamily="18" charset="0"/>
            </a:rPr>
            <a:t>системы водоснабжения)</a:t>
          </a:r>
          <a:endParaRPr kumimoji="0" lang="en-US" sz="1000" b="0" i="0" u="none" strike="noStrike" cap="none" normalizeH="0" baseline="0" dirty="0" smtClean="0">
            <a:ln>
              <a:noFill/>
            </a:ln>
            <a:solidFill>
              <a:schemeClr val="tx1"/>
            </a:solidFill>
            <a:effectLst/>
            <a:latin typeface="Arial" charset="0"/>
          </a:endParaRPr>
        </a:p>
      </dgm:t>
    </dgm:pt>
    <dgm:pt modelId="{779B913C-1979-47C3-89D7-246120C13DC8}" type="parTrans" cxnId="{3C5AE2E0-71FA-4B23-B727-7EA8A01CA9FF}">
      <dgm:prSet/>
      <dgm:spPr/>
      <dgm:t>
        <a:bodyPr/>
        <a:lstStyle/>
        <a:p>
          <a:endParaRPr lang="en-US" dirty="0"/>
        </a:p>
      </dgm:t>
    </dgm:pt>
    <dgm:pt modelId="{C44F5A99-7626-4DE5-AEBD-6398CC4A9169}" type="sibTrans" cxnId="{3C5AE2E0-71FA-4B23-B727-7EA8A01CA9FF}">
      <dgm:prSet/>
      <dgm:spPr/>
      <dgm:t>
        <a:bodyPr/>
        <a:lstStyle/>
        <a:p>
          <a:endParaRPr lang="en-US"/>
        </a:p>
      </dgm:t>
    </dgm:pt>
    <dgm:pt modelId="{4E986283-E65E-4B96-85BD-4FB7F66780A3}">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sng" strike="noStrike" cap="none" normalizeH="0" baseline="0" dirty="0" smtClean="0">
              <a:ln>
                <a:noFill/>
              </a:ln>
              <a:solidFill>
                <a:schemeClr val="tx1"/>
              </a:solidFill>
              <a:effectLst/>
              <a:latin typeface="Arial" charset="0"/>
            </a:rPr>
            <a:t>Водопользователи</a:t>
          </a:r>
          <a:endParaRPr kumimoji="0" lang="en-US" sz="1200" b="1" i="0" u="sng"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Водные округа</a:t>
          </a:r>
          <a:r>
            <a:rPr kumimoji="0" lang="en-US" sz="1000" b="0" i="0" u="none" strike="noStrike" cap="none" normalizeH="0" baseline="0" dirty="0" smtClean="0">
              <a:ln>
                <a:noFill/>
              </a:ln>
              <a:solidFill>
                <a:schemeClr val="tx1"/>
              </a:solidFill>
              <a:effectLst/>
              <a:latin typeface="Arial" charset="0"/>
            </a:rPr>
            <a:t> (</a:t>
          </a:r>
          <a:r>
            <a:rPr kumimoji="0" lang="ru-RU" sz="1000" b="0" i="0" u="none" strike="noStrike" cap="none" normalizeH="0" baseline="0" dirty="0" smtClean="0">
              <a:ln>
                <a:noFill/>
              </a:ln>
              <a:solidFill>
                <a:schemeClr val="tx1"/>
              </a:solidFill>
              <a:effectLst/>
              <a:latin typeface="Arial" charset="0"/>
            </a:rPr>
            <a:t>с/х</a:t>
          </a:r>
          <a:r>
            <a:rPr kumimoji="0" lang="en-US" sz="1000" b="0" i="0" u="none" strike="noStrike" cap="none" normalizeH="0" baseline="0" dirty="0" smtClean="0">
              <a:ln>
                <a:noFill/>
              </a:ln>
              <a:solidFill>
                <a:schemeClr val="tx1"/>
              </a:solidFill>
              <a:effectLst/>
              <a:latin typeface="Arial" charset="0"/>
            </a:rPr>
            <a:t>, </a:t>
          </a:r>
          <a:r>
            <a:rPr kumimoji="0" lang="ru-RU" sz="1000" b="0" i="0" u="none" strike="noStrike" cap="none" normalizeH="0" baseline="0" dirty="0" smtClean="0">
              <a:ln>
                <a:noFill/>
              </a:ln>
              <a:solidFill>
                <a:schemeClr val="tx1"/>
              </a:solidFill>
              <a:effectLst/>
              <a:latin typeface="Arial" charset="0"/>
            </a:rPr>
            <a:t>гор. и </a:t>
          </a:r>
          <a:r>
            <a:rPr kumimoji="0" lang="ru-RU" sz="1000" b="0" i="0" u="none" strike="noStrike" cap="none" normalizeH="0" baseline="0" dirty="0" err="1" smtClean="0">
              <a:ln>
                <a:noFill/>
              </a:ln>
              <a:solidFill>
                <a:schemeClr val="tx1"/>
              </a:solidFill>
              <a:effectLst/>
              <a:latin typeface="Arial" charset="0"/>
            </a:rPr>
            <a:t>промышл</a:t>
          </a:r>
          <a:r>
            <a:rPr kumimoji="0" lang="ru-RU" sz="1000" b="0" i="0" u="none" strike="noStrike" cap="none" normalizeH="0" baseline="0" dirty="0" smtClean="0">
              <a:ln>
                <a:noFill/>
              </a:ln>
              <a:solidFill>
                <a:schemeClr val="tx1"/>
              </a:solidFill>
              <a:effectLst/>
              <a:latin typeface="Arial" charset="0"/>
            </a:rPr>
            <a:t>. назначение</a:t>
          </a:r>
          <a:r>
            <a:rPr kumimoji="0" lang="en-US" sz="1000" b="0" i="0" u="none" strike="noStrike" cap="none" normalizeH="0" baseline="0" dirty="0" smtClean="0">
              <a:ln>
                <a:noFill/>
              </a:ln>
              <a:solidFill>
                <a:schemeClr val="tx1"/>
              </a:solidFill>
              <a:effectLst/>
              <a:latin typeface="Arial" charset="0"/>
            </a:rPr>
            <a:t>)</a:t>
          </a:r>
        </a:p>
      </dgm:t>
    </dgm:pt>
    <dgm:pt modelId="{F68018A9-F1D4-47A9-8983-31F7C261C13D}" type="parTrans" cxnId="{5784082C-9601-40E9-B3D0-565D5BD4410A}">
      <dgm:prSet/>
      <dgm:spPr/>
      <dgm:t>
        <a:bodyPr/>
        <a:lstStyle/>
        <a:p>
          <a:endParaRPr lang="en-US" dirty="0"/>
        </a:p>
      </dgm:t>
    </dgm:pt>
    <dgm:pt modelId="{63009FFB-9878-4E47-B740-AE8FEC646F84}" type="sibTrans" cxnId="{5784082C-9601-40E9-B3D0-565D5BD4410A}">
      <dgm:prSet/>
      <dgm:spPr/>
      <dgm:t>
        <a:bodyPr/>
        <a:lstStyle/>
        <a:p>
          <a:endParaRPr lang="en-US"/>
        </a:p>
      </dgm:t>
    </dgm:pt>
    <dgm:pt modelId="{EDB03EDC-5394-497E-97E7-07BB305F5E74}">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sng" strike="noStrike" cap="none" normalizeH="0" baseline="0" dirty="0" smtClean="0">
              <a:ln>
                <a:noFill/>
              </a:ln>
              <a:solidFill>
                <a:schemeClr val="tx1"/>
              </a:solidFill>
              <a:effectLst/>
              <a:latin typeface="Arial" charset="0"/>
            </a:rPr>
            <a:t>Штаты Мексики</a:t>
          </a:r>
          <a:endParaRPr kumimoji="0" lang="en-US" sz="1200" b="1" i="0" u="sng" strike="noStrike" cap="none" normalizeH="0" baseline="0" dirty="0" smtClean="0">
            <a:ln>
              <a:noFill/>
            </a:ln>
            <a:solidFill>
              <a:schemeClr val="tx1"/>
            </a:solidFill>
            <a:effectLst/>
            <a:latin typeface="Arial" charset="0"/>
          </a:endParaRPr>
        </a:p>
      </dgm:t>
    </dgm:pt>
    <dgm:pt modelId="{1D72EC06-0DFB-42C0-85DB-903B35785FF6}" type="sibTrans" cxnId="{4C15E5D8-CDF1-4007-A020-B7A876174C51}">
      <dgm:prSet/>
      <dgm:spPr/>
      <dgm:t>
        <a:bodyPr/>
        <a:lstStyle/>
        <a:p>
          <a:endParaRPr lang="en-US"/>
        </a:p>
      </dgm:t>
    </dgm:pt>
    <dgm:pt modelId="{DD32D53D-B901-4167-BE89-FA2C66903ED6}" type="parTrans" cxnId="{4C15E5D8-CDF1-4007-A020-B7A876174C51}">
      <dgm:prSet/>
      <dgm:spPr/>
      <dgm:t>
        <a:bodyPr/>
        <a:lstStyle/>
        <a:p>
          <a:endParaRPr lang="en-US" dirty="0"/>
        </a:p>
      </dgm:t>
    </dgm:pt>
    <dgm:pt modelId="{807FE314-EB25-4FC7-AA14-0670C2571DC0}">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sng" strike="noStrike" cap="none" normalizeH="0" baseline="0" dirty="0" smtClean="0">
              <a:ln>
                <a:noFill/>
              </a:ln>
              <a:solidFill>
                <a:schemeClr val="tx1"/>
              </a:solidFill>
              <a:effectLst/>
              <a:latin typeface="Arial" charset="0"/>
              <a:cs typeface="Times New Roman" pitchFamily="18" charset="0"/>
            </a:rPr>
            <a:t>Другие</a:t>
          </a:r>
          <a:endParaRPr kumimoji="0" lang="en-US" sz="12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cs typeface="Times New Roman" pitchFamily="18" charset="0"/>
            </a:rPr>
            <a:t>(др. </a:t>
          </a:r>
          <a:r>
            <a:rPr kumimoji="0" lang="ru-RU" sz="1000" b="0" i="0" u="none" strike="noStrike" cap="none" normalizeH="0" baseline="0" dirty="0" err="1" smtClean="0">
              <a:ln>
                <a:noFill/>
              </a:ln>
              <a:solidFill>
                <a:schemeClr val="tx1"/>
              </a:solidFill>
              <a:effectLst/>
              <a:latin typeface="Arial" charset="0"/>
              <a:cs typeface="Times New Roman" pitchFamily="18" charset="0"/>
            </a:rPr>
            <a:t>заинтерес</a:t>
          </a:r>
          <a:r>
            <a:rPr kumimoji="0" lang="ru-RU" sz="1000" b="0" i="0" u="none" strike="noStrike" cap="none" normalizeH="0" baseline="0" dirty="0" smtClean="0">
              <a:ln>
                <a:noFill/>
              </a:ln>
              <a:solidFill>
                <a:schemeClr val="tx1"/>
              </a:solidFill>
              <a:effectLst/>
              <a:latin typeface="Arial" charset="0"/>
              <a:cs typeface="Times New Roman" pitchFamily="18" charset="0"/>
            </a:rPr>
            <a:t>. группы</a:t>
          </a:r>
          <a:r>
            <a:rPr kumimoji="0" lang="en-US" sz="1000" b="0" i="0" u="none" strike="noStrike" cap="none" normalizeH="0" baseline="0" dirty="0" smtClean="0">
              <a:ln>
                <a:noFill/>
              </a:ln>
              <a:solidFill>
                <a:schemeClr val="tx1"/>
              </a:solidFill>
              <a:effectLst/>
              <a:latin typeface="Arial" charset="0"/>
              <a:cs typeface="Times New Roman" pitchFamily="18" charset="0"/>
            </a:rPr>
            <a:t>, </a:t>
          </a:r>
          <a:r>
            <a:rPr kumimoji="0" lang="ru-RU" sz="1000" b="0" i="0" u="none" strike="noStrike" cap="none" normalizeH="0" baseline="0" dirty="0" smtClean="0">
              <a:ln>
                <a:noFill/>
              </a:ln>
              <a:solidFill>
                <a:schemeClr val="tx1"/>
              </a:solidFill>
              <a:effectLst/>
              <a:latin typeface="Arial" charset="0"/>
              <a:cs typeface="Times New Roman" pitchFamily="18" charset="0"/>
            </a:rPr>
            <a:t>общественность)</a:t>
          </a:r>
          <a:endParaRPr kumimoji="0" lang="en-US" sz="1000" b="0" i="0" u="none" strike="noStrike" cap="none" normalizeH="0" baseline="0" dirty="0" smtClean="0">
            <a:ln>
              <a:noFill/>
            </a:ln>
            <a:solidFill>
              <a:schemeClr val="tx1"/>
            </a:solidFill>
            <a:effectLst/>
            <a:latin typeface="Arial" charset="0"/>
          </a:endParaRPr>
        </a:p>
      </dgm:t>
    </dgm:pt>
    <dgm:pt modelId="{7A233164-AA07-4175-AB87-542B421D59D8}" type="sibTrans" cxnId="{98F1D0FC-ED34-481B-937C-F5387A0D64C6}">
      <dgm:prSet/>
      <dgm:spPr/>
      <dgm:t>
        <a:bodyPr/>
        <a:lstStyle/>
        <a:p>
          <a:endParaRPr lang="en-US"/>
        </a:p>
      </dgm:t>
    </dgm:pt>
    <dgm:pt modelId="{ED609AA1-1FA6-4AC4-AF4E-72B2C7F1DAB9}" type="parTrans" cxnId="{98F1D0FC-ED34-481B-937C-F5387A0D64C6}">
      <dgm:prSet/>
      <dgm:spPr/>
      <dgm:t>
        <a:bodyPr/>
        <a:lstStyle/>
        <a:p>
          <a:endParaRPr lang="en-US" dirty="0"/>
        </a:p>
      </dgm:t>
    </dgm:pt>
    <dgm:pt modelId="{6FEF6DBF-AF7A-4AE8-B4C2-FF99632F9B20}">
      <dgm:prSet custScaleX="125295"/>
      <dgm:spPr/>
      <dgm:t>
        <a:bodyPr/>
        <a:lstStyle/>
        <a:p>
          <a:endParaRPr lang="en-US" dirty="0"/>
        </a:p>
      </dgm:t>
    </dgm:pt>
    <dgm:pt modelId="{650B7032-F69D-44F1-B49A-DFBF8B0029DE}" type="parTrans" cxnId="{CFE8164B-8EE0-432C-BFEE-F355A34D3230}">
      <dgm:prSet/>
      <dgm:spPr/>
      <dgm:t>
        <a:bodyPr/>
        <a:lstStyle/>
        <a:p>
          <a:endParaRPr lang="en-US"/>
        </a:p>
      </dgm:t>
    </dgm:pt>
    <dgm:pt modelId="{15B2534A-3ACF-4ECC-9696-DD59E9B011B4}" type="sibTrans" cxnId="{CFE8164B-8EE0-432C-BFEE-F355A34D3230}">
      <dgm:prSet/>
      <dgm:spPr/>
      <dgm:t>
        <a:bodyPr/>
        <a:lstStyle/>
        <a:p>
          <a:endParaRPr lang="en-US"/>
        </a:p>
      </dgm:t>
    </dgm:pt>
    <dgm:pt modelId="{88AA3C65-800D-4E5C-B74E-1574CA6BF25C}">
      <dgm:prSet custScaleX="125295"/>
      <dgm:spPr/>
      <dgm:t>
        <a:bodyPr/>
        <a:lstStyle/>
        <a:p>
          <a:endParaRPr lang="en-US" dirty="0"/>
        </a:p>
      </dgm:t>
    </dgm:pt>
    <dgm:pt modelId="{C3E5CF56-977C-455B-8FF4-E1CBDC0DC337}" type="parTrans" cxnId="{3DA8AB2B-5DA9-4DE5-85BD-2E7380B73190}">
      <dgm:prSet/>
      <dgm:spPr/>
      <dgm:t>
        <a:bodyPr/>
        <a:lstStyle/>
        <a:p>
          <a:endParaRPr lang="en-US"/>
        </a:p>
      </dgm:t>
    </dgm:pt>
    <dgm:pt modelId="{BA6D9892-9576-4047-990B-30E6ACD22A62}" type="sibTrans" cxnId="{3DA8AB2B-5DA9-4DE5-85BD-2E7380B73190}">
      <dgm:prSet/>
      <dgm:spPr/>
      <dgm:t>
        <a:bodyPr/>
        <a:lstStyle/>
        <a:p>
          <a:endParaRPr lang="en-US"/>
        </a:p>
      </dgm:t>
    </dgm:pt>
    <dgm:pt modelId="{8443ADDA-A7DE-4205-9630-EC7E0A9680BE}">
      <dgm:prSet custT="1"/>
      <dgm:spPr/>
      <dgm:t>
        <a:bodyPr/>
        <a:lstStyle/>
        <a:p>
          <a:pPr marR="0" rtl="0" eaLnBrk="0" fontAlgn="base" latinLnBrk="0" hangingPunct="0">
            <a:buClrTx/>
            <a:buSzTx/>
            <a:buFontTx/>
            <a:tabLst/>
          </a:pPr>
          <a:r>
            <a:rPr kumimoji="0" lang="ru-RU" sz="1200" b="1" i="0" u="sng" strike="noStrike" cap="none" normalizeH="0" baseline="0" dirty="0" smtClean="0">
              <a:ln>
                <a:noFill/>
              </a:ln>
              <a:solidFill>
                <a:schemeClr val="tx1"/>
              </a:solidFill>
              <a:effectLst/>
              <a:latin typeface="Arial" charset="0"/>
              <a:cs typeface="Times New Roman" pitchFamily="18" charset="0"/>
            </a:rPr>
            <a:t>Штаты США</a:t>
          </a:r>
          <a:endParaRPr kumimoji="0" lang="en-US" sz="1200" b="1" i="0" u="sng" strike="noStrike" cap="none" normalizeH="0" baseline="0" dirty="0" smtClean="0">
            <a:ln>
              <a:noFill/>
            </a:ln>
            <a:solidFill>
              <a:schemeClr val="tx1"/>
            </a:solidFill>
            <a:effectLst/>
            <a:latin typeface="Arial" charset="0"/>
            <a:cs typeface="Times New Roman" pitchFamily="18" charset="0"/>
          </a:endParaRPr>
        </a:p>
      </dgm:t>
    </dgm:pt>
    <dgm:pt modelId="{0DBD52D2-85BA-45AC-9144-5B6B9B7279F5}" type="parTrans" cxnId="{39E724CD-9128-4068-830D-A2C119405CE6}">
      <dgm:prSet/>
      <dgm:spPr/>
      <dgm:t>
        <a:bodyPr/>
        <a:lstStyle/>
        <a:p>
          <a:endParaRPr lang="en-US" dirty="0"/>
        </a:p>
      </dgm:t>
    </dgm:pt>
    <dgm:pt modelId="{2AEFD233-A92F-4A11-B2E0-C82503480390}" type="sibTrans" cxnId="{39E724CD-9128-4068-830D-A2C119405CE6}">
      <dgm:prSet/>
      <dgm:spPr/>
      <dgm:t>
        <a:bodyPr/>
        <a:lstStyle/>
        <a:p>
          <a:endParaRPr lang="en-US"/>
        </a:p>
      </dgm:t>
    </dgm:pt>
    <dgm:pt modelId="{35BB5E6B-61EA-4EFD-A70A-DE496AF59610}" type="pres">
      <dgm:prSet presAssocID="{77FD65CC-36ED-49CE-910A-74749BB99CF9}" presName="cycle" presStyleCnt="0">
        <dgm:presLayoutVars>
          <dgm:chMax val="1"/>
          <dgm:dir/>
          <dgm:animLvl val="ctr"/>
          <dgm:resizeHandles val="exact"/>
        </dgm:presLayoutVars>
      </dgm:prSet>
      <dgm:spPr/>
      <dgm:t>
        <a:bodyPr/>
        <a:lstStyle/>
        <a:p>
          <a:endParaRPr lang="en-US"/>
        </a:p>
      </dgm:t>
    </dgm:pt>
    <dgm:pt modelId="{6AF18AA0-3554-40D8-9F78-C15900BCDFAF}" type="pres">
      <dgm:prSet presAssocID="{CE68D477-615C-44E1-92AA-31E900C2E6D8}" presName="centerShape" presStyleLbl="node0" presStyleIdx="0" presStyleCnt="1" custScaleX="132743" custScaleY="143103"/>
      <dgm:spPr/>
      <dgm:t>
        <a:bodyPr/>
        <a:lstStyle/>
        <a:p>
          <a:endParaRPr lang="en-US"/>
        </a:p>
      </dgm:t>
    </dgm:pt>
    <dgm:pt modelId="{6029720B-5AF6-471B-93DF-40D61A6A38C3}" type="pres">
      <dgm:prSet presAssocID="{CB353351-384D-4AE0-AFE5-A9B5E0A1C289}" presName="Name9" presStyleLbl="parChTrans1D2" presStyleIdx="0" presStyleCnt="7"/>
      <dgm:spPr/>
      <dgm:t>
        <a:bodyPr/>
        <a:lstStyle/>
        <a:p>
          <a:endParaRPr lang="en-US"/>
        </a:p>
      </dgm:t>
    </dgm:pt>
    <dgm:pt modelId="{0BBB8CB3-A491-4E9E-B621-18A5E0107AC8}" type="pres">
      <dgm:prSet presAssocID="{CB353351-384D-4AE0-AFE5-A9B5E0A1C289}" presName="connTx" presStyleLbl="parChTrans1D2" presStyleIdx="0" presStyleCnt="7"/>
      <dgm:spPr/>
      <dgm:t>
        <a:bodyPr/>
        <a:lstStyle/>
        <a:p>
          <a:endParaRPr lang="en-US"/>
        </a:p>
      </dgm:t>
    </dgm:pt>
    <dgm:pt modelId="{5DADED85-4DF4-4940-B04B-B4B5399D6953}" type="pres">
      <dgm:prSet presAssocID="{6B6E4D21-7D89-4582-8861-25BE22FED7EB}" presName="node" presStyleLbl="node1" presStyleIdx="0" presStyleCnt="7" custScaleX="125295">
        <dgm:presLayoutVars>
          <dgm:bulletEnabled val="1"/>
        </dgm:presLayoutVars>
      </dgm:prSet>
      <dgm:spPr/>
      <dgm:t>
        <a:bodyPr/>
        <a:lstStyle/>
        <a:p>
          <a:endParaRPr lang="en-US"/>
        </a:p>
      </dgm:t>
    </dgm:pt>
    <dgm:pt modelId="{808CF18A-687A-4A4C-A5EA-4A6952C4119A}" type="pres">
      <dgm:prSet presAssocID="{16C1BE11-0092-4913-A66F-B03478540674}" presName="Name9" presStyleLbl="parChTrans1D2" presStyleIdx="1" presStyleCnt="7"/>
      <dgm:spPr/>
      <dgm:t>
        <a:bodyPr/>
        <a:lstStyle/>
        <a:p>
          <a:endParaRPr lang="en-US"/>
        </a:p>
      </dgm:t>
    </dgm:pt>
    <dgm:pt modelId="{82F39A1C-0123-4D11-9552-9656FE143DD7}" type="pres">
      <dgm:prSet presAssocID="{16C1BE11-0092-4913-A66F-B03478540674}" presName="connTx" presStyleLbl="parChTrans1D2" presStyleIdx="1" presStyleCnt="7"/>
      <dgm:spPr/>
      <dgm:t>
        <a:bodyPr/>
        <a:lstStyle/>
        <a:p>
          <a:endParaRPr lang="en-US"/>
        </a:p>
      </dgm:t>
    </dgm:pt>
    <dgm:pt modelId="{AC21F1BF-A12A-4F66-97EA-CF8786F9F5E3}" type="pres">
      <dgm:prSet presAssocID="{56402D78-4E00-4BAC-8BC2-674FFFA02C7E}" presName="node" presStyleLbl="node1" presStyleIdx="1" presStyleCnt="7" custScaleX="128636" custScaleY="93173" custRadScaleRad="141392" custRadScaleInc="6271">
        <dgm:presLayoutVars>
          <dgm:bulletEnabled val="1"/>
        </dgm:presLayoutVars>
      </dgm:prSet>
      <dgm:spPr/>
      <dgm:t>
        <a:bodyPr/>
        <a:lstStyle/>
        <a:p>
          <a:endParaRPr lang="en-US"/>
        </a:p>
      </dgm:t>
    </dgm:pt>
    <dgm:pt modelId="{309F205D-C9BE-4D1B-A89A-363646FA1A36}" type="pres">
      <dgm:prSet presAssocID="{779B913C-1979-47C3-89D7-246120C13DC8}" presName="Name9" presStyleLbl="parChTrans1D2" presStyleIdx="2" presStyleCnt="7"/>
      <dgm:spPr/>
      <dgm:t>
        <a:bodyPr/>
        <a:lstStyle/>
        <a:p>
          <a:endParaRPr lang="en-US"/>
        </a:p>
      </dgm:t>
    </dgm:pt>
    <dgm:pt modelId="{4E13A6C5-FC14-485F-AE79-AEF63FB9DD68}" type="pres">
      <dgm:prSet presAssocID="{779B913C-1979-47C3-89D7-246120C13DC8}" presName="connTx" presStyleLbl="parChTrans1D2" presStyleIdx="2" presStyleCnt="7"/>
      <dgm:spPr/>
      <dgm:t>
        <a:bodyPr/>
        <a:lstStyle/>
        <a:p>
          <a:endParaRPr lang="en-US"/>
        </a:p>
      </dgm:t>
    </dgm:pt>
    <dgm:pt modelId="{06EB8AE4-1133-4EEB-96F7-376F7C514D4E}" type="pres">
      <dgm:prSet presAssocID="{43C44474-EE29-463D-B218-38CE83BC6A22}" presName="node" presStyleLbl="node1" presStyleIdx="2" presStyleCnt="7" custScaleX="126597" custRadScaleRad="115950" custRadScaleInc="-47971">
        <dgm:presLayoutVars>
          <dgm:bulletEnabled val="1"/>
        </dgm:presLayoutVars>
      </dgm:prSet>
      <dgm:spPr/>
      <dgm:t>
        <a:bodyPr/>
        <a:lstStyle/>
        <a:p>
          <a:endParaRPr lang="en-US"/>
        </a:p>
      </dgm:t>
    </dgm:pt>
    <dgm:pt modelId="{5D60ADCD-6319-4682-B887-1B2920E4BBE8}" type="pres">
      <dgm:prSet presAssocID="{ED609AA1-1FA6-4AC4-AF4E-72B2C7F1DAB9}" presName="Name9" presStyleLbl="parChTrans1D2" presStyleIdx="3" presStyleCnt="7"/>
      <dgm:spPr/>
      <dgm:t>
        <a:bodyPr/>
        <a:lstStyle/>
        <a:p>
          <a:endParaRPr lang="en-US"/>
        </a:p>
      </dgm:t>
    </dgm:pt>
    <dgm:pt modelId="{32A7248C-3F6D-49FC-B04D-2B2EA56134FA}" type="pres">
      <dgm:prSet presAssocID="{ED609AA1-1FA6-4AC4-AF4E-72B2C7F1DAB9}" presName="connTx" presStyleLbl="parChTrans1D2" presStyleIdx="3" presStyleCnt="7"/>
      <dgm:spPr/>
      <dgm:t>
        <a:bodyPr/>
        <a:lstStyle/>
        <a:p>
          <a:endParaRPr lang="en-US"/>
        </a:p>
      </dgm:t>
    </dgm:pt>
    <dgm:pt modelId="{15707B41-87EB-46F5-9B3B-6D360766DBD9}" type="pres">
      <dgm:prSet presAssocID="{807FE314-EB25-4FC7-AA14-0670C2571DC0}" presName="node" presStyleLbl="node1" presStyleIdx="3" presStyleCnt="7" custScaleX="147155" custRadScaleRad="110837" custRadScaleInc="-66802">
        <dgm:presLayoutVars>
          <dgm:bulletEnabled val="1"/>
        </dgm:presLayoutVars>
      </dgm:prSet>
      <dgm:spPr/>
      <dgm:t>
        <a:bodyPr/>
        <a:lstStyle/>
        <a:p>
          <a:endParaRPr lang="en-US"/>
        </a:p>
      </dgm:t>
    </dgm:pt>
    <dgm:pt modelId="{0063C301-B790-48E2-8A0E-014505A8FE80}" type="pres">
      <dgm:prSet presAssocID="{DD32D53D-B901-4167-BE89-FA2C66903ED6}" presName="Name9" presStyleLbl="parChTrans1D2" presStyleIdx="4" presStyleCnt="7"/>
      <dgm:spPr/>
      <dgm:t>
        <a:bodyPr/>
        <a:lstStyle/>
        <a:p>
          <a:endParaRPr lang="en-US"/>
        </a:p>
      </dgm:t>
    </dgm:pt>
    <dgm:pt modelId="{34A5A57A-1C18-470B-B46B-1AA1E4ACCDEF}" type="pres">
      <dgm:prSet presAssocID="{DD32D53D-B901-4167-BE89-FA2C66903ED6}" presName="connTx" presStyleLbl="parChTrans1D2" presStyleIdx="4" presStyleCnt="7"/>
      <dgm:spPr/>
      <dgm:t>
        <a:bodyPr/>
        <a:lstStyle/>
        <a:p>
          <a:endParaRPr lang="en-US"/>
        </a:p>
      </dgm:t>
    </dgm:pt>
    <dgm:pt modelId="{2765E359-2303-4349-B8D3-06B22497BC93}" type="pres">
      <dgm:prSet presAssocID="{EDB03EDC-5394-497E-97E7-07BB305F5E74}" presName="node" presStyleLbl="node1" presStyleIdx="4" presStyleCnt="7" custScaleX="122896" custRadScaleRad="114899" custRadScaleInc="240885">
        <dgm:presLayoutVars>
          <dgm:bulletEnabled val="1"/>
        </dgm:presLayoutVars>
      </dgm:prSet>
      <dgm:spPr/>
      <dgm:t>
        <a:bodyPr/>
        <a:lstStyle/>
        <a:p>
          <a:endParaRPr lang="en-US"/>
        </a:p>
      </dgm:t>
    </dgm:pt>
    <dgm:pt modelId="{E6A1A3E2-AFCE-4312-AFB1-F94A5A21E67D}" type="pres">
      <dgm:prSet presAssocID="{F68018A9-F1D4-47A9-8983-31F7C261C13D}" presName="Name9" presStyleLbl="parChTrans1D2" presStyleIdx="5" presStyleCnt="7"/>
      <dgm:spPr/>
      <dgm:t>
        <a:bodyPr/>
        <a:lstStyle/>
        <a:p>
          <a:endParaRPr lang="en-US"/>
        </a:p>
      </dgm:t>
    </dgm:pt>
    <dgm:pt modelId="{FACB53F6-3B80-4398-AE5C-C536FD34347A}" type="pres">
      <dgm:prSet presAssocID="{F68018A9-F1D4-47A9-8983-31F7C261C13D}" presName="connTx" presStyleLbl="parChTrans1D2" presStyleIdx="5" presStyleCnt="7"/>
      <dgm:spPr/>
      <dgm:t>
        <a:bodyPr/>
        <a:lstStyle/>
        <a:p>
          <a:endParaRPr lang="en-US"/>
        </a:p>
      </dgm:t>
    </dgm:pt>
    <dgm:pt modelId="{06C400C1-E836-4BAA-8BED-1BBC33FD12CE}" type="pres">
      <dgm:prSet presAssocID="{4E986283-E65E-4B96-85BD-4FB7F66780A3}" presName="node" presStyleLbl="node1" presStyleIdx="5" presStyleCnt="7" custScaleX="169312" custRadScaleRad="99499" custRadScaleInc="-177543">
        <dgm:presLayoutVars>
          <dgm:bulletEnabled val="1"/>
        </dgm:presLayoutVars>
      </dgm:prSet>
      <dgm:spPr/>
      <dgm:t>
        <a:bodyPr/>
        <a:lstStyle/>
        <a:p>
          <a:endParaRPr lang="en-US"/>
        </a:p>
      </dgm:t>
    </dgm:pt>
    <dgm:pt modelId="{D3AA8695-D688-4767-9171-6A5094A57ABE}" type="pres">
      <dgm:prSet presAssocID="{0DBD52D2-85BA-45AC-9144-5B6B9B7279F5}" presName="Name9" presStyleLbl="parChTrans1D2" presStyleIdx="6" presStyleCnt="7"/>
      <dgm:spPr/>
      <dgm:t>
        <a:bodyPr/>
        <a:lstStyle/>
        <a:p>
          <a:endParaRPr lang="en-US"/>
        </a:p>
      </dgm:t>
    </dgm:pt>
    <dgm:pt modelId="{7D88012A-9EB0-438C-9115-24AA2230384F}" type="pres">
      <dgm:prSet presAssocID="{0DBD52D2-85BA-45AC-9144-5B6B9B7279F5}" presName="connTx" presStyleLbl="parChTrans1D2" presStyleIdx="6" presStyleCnt="7"/>
      <dgm:spPr/>
      <dgm:t>
        <a:bodyPr/>
        <a:lstStyle/>
        <a:p>
          <a:endParaRPr lang="en-US"/>
        </a:p>
      </dgm:t>
    </dgm:pt>
    <dgm:pt modelId="{89D7305F-317D-4039-868B-844DA80FDCEA}" type="pres">
      <dgm:prSet presAssocID="{8443ADDA-A7DE-4205-9630-EC7E0A9680BE}" presName="node" presStyleLbl="node1" presStyleIdx="6" presStyleCnt="7" custScaleX="125593" custRadScaleRad="132751" custRadScaleInc="-7787">
        <dgm:presLayoutVars>
          <dgm:bulletEnabled val="1"/>
        </dgm:presLayoutVars>
      </dgm:prSet>
      <dgm:spPr/>
      <dgm:t>
        <a:bodyPr/>
        <a:lstStyle/>
        <a:p>
          <a:endParaRPr lang="en-US"/>
        </a:p>
      </dgm:t>
    </dgm:pt>
  </dgm:ptLst>
  <dgm:cxnLst>
    <dgm:cxn modelId="{670814E4-1F05-4A65-A5C6-EB762D2AE65F}" type="presOf" srcId="{F68018A9-F1D4-47A9-8983-31F7C261C13D}" destId="{FACB53F6-3B80-4398-AE5C-C536FD34347A}" srcOrd="1" destOrd="0" presId="urn:microsoft.com/office/officeart/2005/8/layout/radial1"/>
    <dgm:cxn modelId="{ADED8988-4FDD-4147-BC65-6A86A8040C06}" type="presOf" srcId="{0DBD52D2-85BA-45AC-9144-5B6B9B7279F5}" destId="{7D88012A-9EB0-438C-9115-24AA2230384F}" srcOrd="1" destOrd="0" presId="urn:microsoft.com/office/officeart/2005/8/layout/radial1"/>
    <dgm:cxn modelId="{BC23156F-997E-486F-8B81-8A758FCBC8DC}" type="presOf" srcId="{6B6E4D21-7D89-4582-8861-25BE22FED7EB}" destId="{5DADED85-4DF4-4940-B04B-B4B5399D6953}" srcOrd="0" destOrd="0" presId="urn:microsoft.com/office/officeart/2005/8/layout/radial1"/>
    <dgm:cxn modelId="{E0FA3043-EEC8-4BC2-A109-D3057B372472}" type="presOf" srcId="{DD32D53D-B901-4167-BE89-FA2C66903ED6}" destId="{0063C301-B790-48E2-8A0E-014505A8FE80}" srcOrd="0" destOrd="0" presId="urn:microsoft.com/office/officeart/2005/8/layout/radial1"/>
    <dgm:cxn modelId="{A525A896-BEA6-44E9-95EB-8D4AD5E696CF}" type="presOf" srcId="{ED609AA1-1FA6-4AC4-AF4E-72B2C7F1DAB9}" destId="{32A7248C-3F6D-49FC-B04D-2B2EA56134FA}" srcOrd="1" destOrd="0" presId="urn:microsoft.com/office/officeart/2005/8/layout/radial1"/>
    <dgm:cxn modelId="{042715CD-BE93-478F-B27B-DFED4F56FAE2}" srcId="{77FD65CC-36ED-49CE-910A-74749BB99CF9}" destId="{CE68D477-615C-44E1-92AA-31E900C2E6D8}" srcOrd="0" destOrd="0" parTransId="{F7C669F2-C8B1-496D-9455-5825E75E2E52}" sibTransId="{F6178DC2-1EE9-42C1-A0F4-D35C100A67B0}"/>
    <dgm:cxn modelId="{F2F3FD3E-2E3D-4492-B845-F5EF7AF1B6CE}" srcId="{CE68D477-615C-44E1-92AA-31E900C2E6D8}" destId="{6B6E4D21-7D89-4582-8861-25BE22FED7EB}" srcOrd="0" destOrd="0" parTransId="{CB353351-384D-4AE0-AFE5-A9B5E0A1C289}" sibTransId="{1BB54FCE-4B20-452B-AB60-FCF04C6E48FB}"/>
    <dgm:cxn modelId="{5784082C-9601-40E9-B3D0-565D5BD4410A}" srcId="{CE68D477-615C-44E1-92AA-31E900C2E6D8}" destId="{4E986283-E65E-4B96-85BD-4FB7F66780A3}" srcOrd="5" destOrd="0" parTransId="{F68018A9-F1D4-47A9-8983-31F7C261C13D}" sibTransId="{63009FFB-9878-4E47-B740-AE8FEC646F84}"/>
    <dgm:cxn modelId="{4C15E5D8-CDF1-4007-A020-B7A876174C51}" srcId="{CE68D477-615C-44E1-92AA-31E900C2E6D8}" destId="{EDB03EDC-5394-497E-97E7-07BB305F5E74}" srcOrd="4" destOrd="0" parTransId="{DD32D53D-B901-4167-BE89-FA2C66903ED6}" sibTransId="{1D72EC06-0DFB-42C0-85DB-903B35785FF6}"/>
    <dgm:cxn modelId="{F7906D47-B826-4B16-B4A3-855DCDC93989}" type="presOf" srcId="{779B913C-1979-47C3-89D7-246120C13DC8}" destId="{4E13A6C5-FC14-485F-AE79-AEF63FB9DD68}" srcOrd="1" destOrd="0" presId="urn:microsoft.com/office/officeart/2005/8/layout/radial1"/>
    <dgm:cxn modelId="{A8B21DDC-6865-46E7-8637-7AADC339F375}" type="presOf" srcId="{16C1BE11-0092-4913-A66F-B03478540674}" destId="{82F39A1C-0123-4D11-9552-9656FE143DD7}" srcOrd="1" destOrd="0" presId="urn:microsoft.com/office/officeart/2005/8/layout/radial1"/>
    <dgm:cxn modelId="{06A4A56B-F84C-48FB-B2C8-2563248018B2}" srcId="{CE68D477-615C-44E1-92AA-31E900C2E6D8}" destId="{56402D78-4E00-4BAC-8BC2-674FFFA02C7E}" srcOrd="1" destOrd="0" parTransId="{16C1BE11-0092-4913-A66F-B03478540674}" sibTransId="{484528AC-32F9-42DE-917B-CD8BC3B3CAB9}"/>
    <dgm:cxn modelId="{B9A96359-EB4E-4951-BC30-CC1D908217AD}" type="presOf" srcId="{4E986283-E65E-4B96-85BD-4FB7F66780A3}" destId="{06C400C1-E836-4BAA-8BED-1BBC33FD12CE}" srcOrd="0" destOrd="0" presId="urn:microsoft.com/office/officeart/2005/8/layout/radial1"/>
    <dgm:cxn modelId="{D9ABDCCC-90CF-497D-9C1F-942DDA942A6C}" type="presOf" srcId="{77FD65CC-36ED-49CE-910A-74749BB99CF9}" destId="{35BB5E6B-61EA-4EFD-A70A-DE496AF59610}" srcOrd="0" destOrd="0" presId="urn:microsoft.com/office/officeart/2005/8/layout/radial1"/>
    <dgm:cxn modelId="{280F26E7-B2A3-4BFC-A929-3738D284619D}" type="presOf" srcId="{56402D78-4E00-4BAC-8BC2-674FFFA02C7E}" destId="{AC21F1BF-A12A-4F66-97EA-CF8786F9F5E3}" srcOrd="0" destOrd="0" presId="urn:microsoft.com/office/officeart/2005/8/layout/radial1"/>
    <dgm:cxn modelId="{04A4EBB6-F928-44BE-BFD3-5C41C5FD0ADF}" type="presOf" srcId="{807FE314-EB25-4FC7-AA14-0670C2571DC0}" destId="{15707B41-87EB-46F5-9B3B-6D360766DBD9}" srcOrd="0" destOrd="0" presId="urn:microsoft.com/office/officeart/2005/8/layout/radial1"/>
    <dgm:cxn modelId="{98F1D0FC-ED34-481B-937C-F5387A0D64C6}" srcId="{CE68D477-615C-44E1-92AA-31E900C2E6D8}" destId="{807FE314-EB25-4FC7-AA14-0670C2571DC0}" srcOrd="3" destOrd="0" parTransId="{ED609AA1-1FA6-4AC4-AF4E-72B2C7F1DAB9}" sibTransId="{7A233164-AA07-4175-AB87-542B421D59D8}"/>
    <dgm:cxn modelId="{3DA8AB2B-5DA9-4DE5-85BD-2E7380B73190}" srcId="{77FD65CC-36ED-49CE-910A-74749BB99CF9}" destId="{88AA3C65-800D-4E5C-B74E-1574CA6BF25C}" srcOrd="2" destOrd="0" parTransId="{C3E5CF56-977C-455B-8FF4-E1CBDC0DC337}" sibTransId="{BA6D9892-9576-4047-990B-30E6ACD22A62}"/>
    <dgm:cxn modelId="{0A593B23-9AD6-48ED-A8A1-5575FC6E1BA5}" type="presOf" srcId="{0DBD52D2-85BA-45AC-9144-5B6B9B7279F5}" destId="{D3AA8695-D688-4767-9171-6A5094A57ABE}" srcOrd="0" destOrd="0" presId="urn:microsoft.com/office/officeart/2005/8/layout/radial1"/>
    <dgm:cxn modelId="{CBB5606C-E2D0-4EA3-8DEC-7A2CE93F5188}" type="presOf" srcId="{ED609AA1-1FA6-4AC4-AF4E-72B2C7F1DAB9}" destId="{5D60ADCD-6319-4682-B887-1B2920E4BBE8}" srcOrd="0" destOrd="0" presId="urn:microsoft.com/office/officeart/2005/8/layout/radial1"/>
    <dgm:cxn modelId="{B228628F-689C-4EA4-9FE5-2F5DFE3C7633}" type="presOf" srcId="{EDB03EDC-5394-497E-97E7-07BB305F5E74}" destId="{2765E359-2303-4349-B8D3-06B22497BC93}" srcOrd="0" destOrd="0" presId="urn:microsoft.com/office/officeart/2005/8/layout/radial1"/>
    <dgm:cxn modelId="{69B5A665-F8D0-4EE6-8D52-5E6AE6591D5C}" type="presOf" srcId="{CB353351-384D-4AE0-AFE5-A9B5E0A1C289}" destId="{0BBB8CB3-A491-4E9E-B621-18A5E0107AC8}" srcOrd="1" destOrd="0" presId="urn:microsoft.com/office/officeart/2005/8/layout/radial1"/>
    <dgm:cxn modelId="{CFE8164B-8EE0-432C-BFEE-F355A34D3230}" srcId="{77FD65CC-36ED-49CE-910A-74749BB99CF9}" destId="{6FEF6DBF-AF7A-4AE8-B4C2-FF99632F9B20}" srcOrd="1" destOrd="0" parTransId="{650B7032-F69D-44F1-B49A-DFBF8B0029DE}" sibTransId="{15B2534A-3ACF-4ECC-9696-DD59E9B011B4}"/>
    <dgm:cxn modelId="{26DBFF6C-1118-4145-9281-F9197D079E6C}" type="presOf" srcId="{8443ADDA-A7DE-4205-9630-EC7E0A9680BE}" destId="{89D7305F-317D-4039-868B-844DA80FDCEA}" srcOrd="0" destOrd="0" presId="urn:microsoft.com/office/officeart/2005/8/layout/radial1"/>
    <dgm:cxn modelId="{39E724CD-9128-4068-830D-A2C119405CE6}" srcId="{CE68D477-615C-44E1-92AA-31E900C2E6D8}" destId="{8443ADDA-A7DE-4205-9630-EC7E0A9680BE}" srcOrd="6" destOrd="0" parTransId="{0DBD52D2-85BA-45AC-9144-5B6B9B7279F5}" sibTransId="{2AEFD233-A92F-4A11-B2E0-C82503480390}"/>
    <dgm:cxn modelId="{DEC5C210-791B-42DA-AE76-112B64E6072D}" type="presOf" srcId="{779B913C-1979-47C3-89D7-246120C13DC8}" destId="{309F205D-C9BE-4D1B-A89A-363646FA1A36}" srcOrd="0" destOrd="0" presId="urn:microsoft.com/office/officeart/2005/8/layout/radial1"/>
    <dgm:cxn modelId="{F6A5C0B0-9C5C-4C52-9E08-C95E1C9CA92C}" type="presOf" srcId="{CE68D477-615C-44E1-92AA-31E900C2E6D8}" destId="{6AF18AA0-3554-40D8-9F78-C15900BCDFAF}" srcOrd="0" destOrd="0" presId="urn:microsoft.com/office/officeart/2005/8/layout/radial1"/>
    <dgm:cxn modelId="{BDD94017-5692-4554-9130-05D38E7672A6}" type="presOf" srcId="{DD32D53D-B901-4167-BE89-FA2C66903ED6}" destId="{34A5A57A-1C18-470B-B46B-1AA1E4ACCDEF}" srcOrd="1" destOrd="0" presId="urn:microsoft.com/office/officeart/2005/8/layout/radial1"/>
    <dgm:cxn modelId="{3C5AE2E0-71FA-4B23-B727-7EA8A01CA9FF}" srcId="{CE68D477-615C-44E1-92AA-31E900C2E6D8}" destId="{43C44474-EE29-463D-B218-38CE83BC6A22}" srcOrd="2" destOrd="0" parTransId="{779B913C-1979-47C3-89D7-246120C13DC8}" sibTransId="{C44F5A99-7626-4DE5-AEBD-6398CC4A9169}"/>
    <dgm:cxn modelId="{EA7ADBA8-D462-42D1-90DD-889D6E58CD1B}" type="presOf" srcId="{CB353351-384D-4AE0-AFE5-A9B5E0A1C289}" destId="{6029720B-5AF6-471B-93DF-40D61A6A38C3}" srcOrd="0" destOrd="0" presId="urn:microsoft.com/office/officeart/2005/8/layout/radial1"/>
    <dgm:cxn modelId="{BAB12A48-6591-4EEE-B948-F4F804E1DBB2}" type="presOf" srcId="{F68018A9-F1D4-47A9-8983-31F7C261C13D}" destId="{E6A1A3E2-AFCE-4312-AFB1-F94A5A21E67D}" srcOrd="0" destOrd="0" presId="urn:microsoft.com/office/officeart/2005/8/layout/radial1"/>
    <dgm:cxn modelId="{7B00AA42-530D-4C5D-B90A-E8BAE1D6C14E}" type="presOf" srcId="{16C1BE11-0092-4913-A66F-B03478540674}" destId="{808CF18A-687A-4A4C-A5EA-4A6952C4119A}" srcOrd="0" destOrd="0" presId="urn:microsoft.com/office/officeart/2005/8/layout/radial1"/>
    <dgm:cxn modelId="{96DC1873-E443-43EA-9856-48E5988D7443}" type="presOf" srcId="{43C44474-EE29-463D-B218-38CE83BC6A22}" destId="{06EB8AE4-1133-4EEB-96F7-376F7C514D4E}" srcOrd="0" destOrd="0" presId="urn:microsoft.com/office/officeart/2005/8/layout/radial1"/>
    <dgm:cxn modelId="{238851D5-8048-4AF7-B82E-9F2DFD89DFD8}" type="presParOf" srcId="{35BB5E6B-61EA-4EFD-A70A-DE496AF59610}" destId="{6AF18AA0-3554-40D8-9F78-C15900BCDFAF}" srcOrd="0" destOrd="0" presId="urn:microsoft.com/office/officeart/2005/8/layout/radial1"/>
    <dgm:cxn modelId="{D496829B-5C56-488A-8DE1-BED276FC81BC}" type="presParOf" srcId="{35BB5E6B-61EA-4EFD-A70A-DE496AF59610}" destId="{6029720B-5AF6-471B-93DF-40D61A6A38C3}" srcOrd="1" destOrd="0" presId="urn:microsoft.com/office/officeart/2005/8/layout/radial1"/>
    <dgm:cxn modelId="{C15253C1-3BC5-4BDC-8005-1BB5D6A319EE}" type="presParOf" srcId="{6029720B-5AF6-471B-93DF-40D61A6A38C3}" destId="{0BBB8CB3-A491-4E9E-B621-18A5E0107AC8}" srcOrd="0" destOrd="0" presId="urn:microsoft.com/office/officeart/2005/8/layout/radial1"/>
    <dgm:cxn modelId="{2AFD05BC-E03B-4867-9A06-E358670D6FDE}" type="presParOf" srcId="{35BB5E6B-61EA-4EFD-A70A-DE496AF59610}" destId="{5DADED85-4DF4-4940-B04B-B4B5399D6953}" srcOrd="2" destOrd="0" presId="urn:microsoft.com/office/officeart/2005/8/layout/radial1"/>
    <dgm:cxn modelId="{D48D5396-2174-493C-BCB7-A60E3A810C7F}" type="presParOf" srcId="{35BB5E6B-61EA-4EFD-A70A-DE496AF59610}" destId="{808CF18A-687A-4A4C-A5EA-4A6952C4119A}" srcOrd="3" destOrd="0" presId="urn:microsoft.com/office/officeart/2005/8/layout/radial1"/>
    <dgm:cxn modelId="{8CCF428F-98F6-447D-83CA-9365529E9DF8}" type="presParOf" srcId="{808CF18A-687A-4A4C-A5EA-4A6952C4119A}" destId="{82F39A1C-0123-4D11-9552-9656FE143DD7}" srcOrd="0" destOrd="0" presId="urn:microsoft.com/office/officeart/2005/8/layout/radial1"/>
    <dgm:cxn modelId="{97CDE7EB-D738-4494-BF5A-7305E9D18260}" type="presParOf" srcId="{35BB5E6B-61EA-4EFD-A70A-DE496AF59610}" destId="{AC21F1BF-A12A-4F66-97EA-CF8786F9F5E3}" srcOrd="4" destOrd="0" presId="urn:microsoft.com/office/officeart/2005/8/layout/radial1"/>
    <dgm:cxn modelId="{3B5CB759-572D-4BC6-AF67-07C647B713CD}" type="presParOf" srcId="{35BB5E6B-61EA-4EFD-A70A-DE496AF59610}" destId="{309F205D-C9BE-4D1B-A89A-363646FA1A36}" srcOrd="5" destOrd="0" presId="urn:microsoft.com/office/officeart/2005/8/layout/radial1"/>
    <dgm:cxn modelId="{2EDC3226-FE11-4D06-86E6-05D83D11E69E}" type="presParOf" srcId="{309F205D-C9BE-4D1B-A89A-363646FA1A36}" destId="{4E13A6C5-FC14-485F-AE79-AEF63FB9DD68}" srcOrd="0" destOrd="0" presId="urn:microsoft.com/office/officeart/2005/8/layout/radial1"/>
    <dgm:cxn modelId="{3C83937F-5E4A-4827-A8E9-EB878ACBAB15}" type="presParOf" srcId="{35BB5E6B-61EA-4EFD-A70A-DE496AF59610}" destId="{06EB8AE4-1133-4EEB-96F7-376F7C514D4E}" srcOrd="6" destOrd="0" presId="urn:microsoft.com/office/officeart/2005/8/layout/radial1"/>
    <dgm:cxn modelId="{C6F42CA1-476C-4434-BEEF-A02463FE264B}" type="presParOf" srcId="{35BB5E6B-61EA-4EFD-A70A-DE496AF59610}" destId="{5D60ADCD-6319-4682-B887-1B2920E4BBE8}" srcOrd="7" destOrd="0" presId="urn:microsoft.com/office/officeart/2005/8/layout/radial1"/>
    <dgm:cxn modelId="{F996E77E-44E2-48A1-8F45-DF70E47C7D94}" type="presParOf" srcId="{5D60ADCD-6319-4682-B887-1B2920E4BBE8}" destId="{32A7248C-3F6D-49FC-B04D-2B2EA56134FA}" srcOrd="0" destOrd="0" presId="urn:microsoft.com/office/officeart/2005/8/layout/radial1"/>
    <dgm:cxn modelId="{96770384-024A-48CD-8CF2-13C0667D1582}" type="presParOf" srcId="{35BB5E6B-61EA-4EFD-A70A-DE496AF59610}" destId="{15707B41-87EB-46F5-9B3B-6D360766DBD9}" srcOrd="8" destOrd="0" presId="urn:microsoft.com/office/officeart/2005/8/layout/radial1"/>
    <dgm:cxn modelId="{14B62D6F-3A85-4168-A6F7-84839DB394FC}" type="presParOf" srcId="{35BB5E6B-61EA-4EFD-A70A-DE496AF59610}" destId="{0063C301-B790-48E2-8A0E-014505A8FE80}" srcOrd="9" destOrd="0" presId="urn:microsoft.com/office/officeart/2005/8/layout/radial1"/>
    <dgm:cxn modelId="{9EEA45E7-CEFD-43FB-B13A-78FADB0FD22D}" type="presParOf" srcId="{0063C301-B790-48E2-8A0E-014505A8FE80}" destId="{34A5A57A-1C18-470B-B46B-1AA1E4ACCDEF}" srcOrd="0" destOrd="0" presId="urn:microsoft.com/office/officeart/2005/8/layout/radial1"/>
    <dgm:cxn modelId="{BFCD2F93-FCF9-4B07-ADC8-015FE8BE9CF1}" type="presParOf" srcId="{35BB5E6B-61EA-4EFD-A70A-DE496AF59610}" destId="{2765E359-2303-4349-B8D3-06B22497BC93}" srcOrd="10" destOrd="0" presId="urn:microsoft.com/office/officeart/2005/8/layout/radial1"/>
    <dgm:cxn modelId="{CACCAF5C-F6C9-42C1-83DE-A9C760A62628}" type="presParOf" srcId="{35BB5E6B-61EA-4EFD-A70A-DE496AF59610}" destId="{E6A1A3E2-AFCE-4312-AFB1-F94A5A21E67D}" srcOrd="11" destOrd="0" presId="urn:microsoft.com/office/officeart/2005/8/layout/radial1"/>
    <dgm:cxn modelId="{D4831B0C-89E6-4E83-B385-AF2B05ECE79F}" type="presParOf" srcId="{E6A1A3E2-AFCE-4312-AFB1-F94A5A21E67D}" destId="{FACB53F6-3B80-4398-AE5C-C536FD34347A}" srcOrd="0" destOrd="0" presId="urn:microsoft.com/office/officeart/2005/8/layout/radial1"/>
    <dgm:cxn modelId="{F5BD1C50-C1F1-44EC-BA56-4ECA53D9273C}" type="presParOf" srcId="{35BB5E6B-61EA-4EFD-A70A-DE496AF59610}" destId="{06C400C1-E836-4BAA-8BED-1BBC33FD12CE}" srcOrd="12" destOrd="0" presId="urn:microsoft.com/office/officeart/2005/8/layout/radial1"/>
    <dgm:cxn modelId="{F70883E7-2EEA-49DA-9C96-856D3FA9056B}" type="presParOf" srcId="{35BB5E6B-61EA-4EFD-A70A-DE496AF59610}" destId="{D3AA8695-D688-4767-9171-6A5094A57ABE}" srcOrd="13" destOrd="0" presId="urn:microsoft.com/office/officeart/2005/8/layout/radial1"/>
    <dgm:cxn modelId="{62D14421-6344-4B4A-B548-629B337DE954}" type="presParOf" srcId="{D3AA8695-D688-4767-9171-6A5094A57ABE}" destId="{7D88012A-9EB0-438C-9115-24AA2230384F}" srcOrd="0" destOrd="0" presId="urn:microsoft.com/office/officeart/2005/8/layout/radial1"/>
    <dgm:cxn modelId="{0815EFEB-CC0F-49B7-8FEF-5A89EFDCF971}" type="presParOf" srcId="{35BB5E6B-61EA-4EFD-A70A-DE496AF59610}" destId="{89D7305F-317D-4039-868B-844DA80FDCEA}"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7D2CCA-4DDC-4406-939D-3154BC2BE07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BAC9CCC3-47EE-49AD-B637-450FF02FE6AB}">
      <dgm:prSet phldrT="[Text]"/>
      <dgm:spPr>
        <a:gradFill rotWithShape="0">
          <a:gsLst>
            <a:gs pos="19999">
              <a:srgbClr val="72B0FF"/>
            </a:gs>
            <a:gs pos="0">
              <a:srgbClr val="0070C0"/>
            </a:gs>
            <a:gs pos="39999">
              <a:srgbClr val="85C2FF"/>
            </a:gs>
            <a:gs pos="51000">
              <a:srgbClr val="C4D6EB"/>
            </a:gs>
            <a:gs pos="100000">
              <a:srgbClr val="339966"/>
            </a:gs>
          </a:gsLst>
          <a:lin ang="5400000" scaled="0"/>
        </a:gradFill>
      </dgm:spPr>
      <dgm:t>
        <a:bodyPr/>
        <a:lstStyle/>
        <a:p>
          <a:r>
            <a:rPr lang="ru-RU" dirty="0" smtClean="0"/>
            <a:t>Американо-мексиканская </a:t>
          </a:r>
          <a:r>
            <a:rPr lang="ru-RU" dirty="0" smtClean="0"/>
            <a:t>группа переговорщиков</a:t>
          </a:r>
          <a:endParaRPr lang="en-US" dirty="0" smtClean="0"/>
        </a:p>
        <a:p>
          <a:r>
            <a:rPr lang="en-US" dirty="0" smtClean="0"/>
            <a:t>(</a:t>
          </a:r>
          <a:r>
            <a:rPr lang="ru-RU" dirty="0" smtClean="0"/>
            <a:t>малая группа</a:t>
          </a:r>
          <a:r>
            <a:rPr lang="en-US" dirty="0" smtClean="0"/>
            <a:t>)</a:t>
          </a:r>
          <a:endParaRPr lang="en-US" dirty="0"/>
        </a:p>
      </dgm:t>
    </dgm:pt>
    <dgm:pt modelId="{7E8DF4AF-1FC2-4DD1-A7B7-B42293099FF7}" type="parTrans" cxnId="{167E28E2-C335-4F11-9BF6-BF8AAD102B02}">
      <dgm:prSet/>
      <dgm:spPr/>
      <dgm:t>
        <a:bodyPr/>
        <a:lstStyle/>
        <a:p>
          <a:endParaRPr lang="en-US"/>
        </a:p>
      </dgm:t>
    </dgm:pt>
    <dgm:pt modelId="{19A058E6-C982-4DAB-AB57-B34A7C94F850}" type="sibTrans" cxnId="{167E28E2-C335-4F11-9BF6-BF8AAD102B02}">
      <dgm:prSet/>
      <dgm:spPr/>
      <dgm:t>
        <a:bodyPr/>
        <a:lstStyle/>
        <a:p>
          <a:endParaRPr lang="en-US"/>
        </a:p>
      </dgm:t>
    </dgm:pt>
    <dgm:pt modelId="{0B69BC4A-F1CC-49DF-BC23-903CE1B12BC8}">
      <dgm:prSet phldrT="[Text]"/>
      <dgm:spPr>
        <a:solidFill>
          <a:srgbClr val="0070C0"/>
        </a:solidFill>
      </dgm:spPr>
      <dgm:t>
        <a:bodyPr/>
        <a:lstStyle/>
        <a:p>
          <a:pPr algn="ctr"/>
          <a:r>
            <a:rPr lang="ru-RU" dirty="0" smtClean="0"/>
            <a:t>Заинтересованные стороны США:</a:t>
          </a:r>
          <a:endParaRPr lang="en-US" dirty="0" smtClean="0"/>
        </a:p>
        <a:p>
          <a:pPr algn="l"/>
          <a:r>
            <a:rPr lang="en-US" dirty="0" smtClean="0"/>
            <a:t>- </a:t>
          </a:r>
          <a:r>
            <a:rPr lang="ru-RU" dirty="0" smtClean="0"/>
            <a:t>фед. агентства;</a:t>
          </a:r>
          <a:endParaRPr lang="en-US" dirty="0" smtClean="0"/>
        </a:p>
        <a:p>
          <a:pPr algn="l"/>
          <a:r>
            <a:rPr lang="en-US" dirty="0" smtClean="0"/>
            <a:t>- </a:t>
          </a:r>
          <a:r>
            <a:rPr lang="ru-RU" dirty="0" smtClean="0"/>
            <a:t>штаты;</a:t>
          </a:r>
          <a:endParaRPr lang="en-US" dirty="0" smtClean="0"/>
        </a:p>
        <a:p>
          <a:pPr algn="l"/>
          <a:r>
            <a:rPr lang="en-US" dirty="0" smtClean="0"/>
            <a:t>- </a:t>
          </a:r>
          <a:r>
            <a:rPr lang="ru-RU" dirty="0" smtClean="0"/>
            <a:t>водопользователи;</a:t>
          </a:r>
          <a:endParaRPr lang="en-US" dirty="0" smtClean="0"/>
        </a:p>
        <a:p>
          <a:pPr algn="l"/>
          <a:r>
            <a:rPr lang="en-US" dirty="0" smtClean="0"/>
            <a:t>- </a:t>
          </a:r>
          <a:r>
            <a:rPr lang="ru-RU" dirty="0" smtClean="0"/>
            <a:t>экологи.</a:t>
          </a:r>
          <a:r>
            <a:rPr lang="en-US" dirty="0" smtClean="0"/>
            <a:t> </a:t>
          </a:r>
        </a:p>
        <a:p>
          <a:pPr algn="ctr"/>
          <a:endParaRPr lang="en-US" dirty="0"/>
        </a:p>
      </dgm:t>
    </dgm:pt>
    <dgm:pt modelId="{553BA374-FC9F-4F6B-9CD1-75B5378CD611}" type="parTrans" cxnId="{2AEE2BCB-A99C-4C47-9D52-E56366D71881}">
      <dgm:prSet/>
      <dgm:spPr/>
      <dgm:t>
        <a:bodyPr/>
        <a:lstStyle/>
        <a:p>
          <a:endParaRPr lang="en-US"/>
        </a:p>
      </dgm:t>
    </dgm:pt>
    <dgm:pt modelId="{B2A15C82-CC0A-453F-BD36-8568BC952295}" type="sibTrans" cxnId="{2AEE2BCB-A99C-4C47-9D52-E56366D71881}">
      <dgm:prSet/>
      <dgm:spPr/>
      <dgm:t>
        <a:bodyPr/>
        <a:lstStyle/>
        <a:p>
          <a:endParaRPr lang="en-US"/>
        </a:p>
      </dgm:t>
    </dgm:pt>
    <dgm:pt modelId="{03A0FF67-CE56-4564-BDDB-9734AA979439}">
      <dgm:prSet phldrT="[Text]"/>
      <dgm:spPr>
        <a:solidFill>
          <a:schemeClr val="bg2">
            <a:lumMod val="75000"/>
          </a:schemeClr>
        </a:solidFill>
      </dgm:spPr>
      <dgm:t>
        <a:bodyPr/>
        <a:lstStyle/>
        <a:p>
          <a:r>
            <a:rPr lang="ru-RU" dirty="0" smtClean="0"/>
            <a:t>Малые профильные рабочие группы</a:t>
          </a:r>
          <a:endParaRPr lang="en-US" dirty="0" smtClean="0"/>
        </a:p>
        <a:p>
          <a:r>
            <a:rPr lang="en-US" dirty="0" smtClean="0"/>
            <a:t>(</a:t>
          </a:r>
          <a:r>
            <a:rPr lang="ru-RU" dirty="0" smtClean="0"/>
            <a:t>США</a:t>
          </a:r>
          <a:r>
            <a:rPr lang="en-US" dirty="0" smtClean="0"/>
            <a:t>-</a:t>
          </a:r>
          <a:r>
            <a:rPr lang="ru-RU" dirty="0" smtClean="0"/>
            <a:t>Мексика</a:t>
          </a:r>
          <a:r>
            <a:rPr lang="en-US" dirty="0" smtClean="0"/>
            <a:t>)</a:t>
          </a:r>
          <a:r>
            <a:rPr lang="ru-RU" dirty="0" smtClean="0"/>
            <a:t>:</a:t>
          </a:r>
          <a:endParaRPr lang="en-US" dirty="0" smtClean="0"/>
        </a:p>
        <a:p>
          <a:r>
            <a:rPr lang="ru-RU" dirty="0" smtClean="0"/>
            <a:t>эксперты из США и Мексики</a:t>
          </a:r>
          <a:endParaRPr lang="en-US" dirty="0"/>
        </a:p>
      </dgm:t>
    </dgm:pt>
    <dgm:pt modelId="{4211EEC6-3A12-45D3-8FC0-989B7B196DB4}" type="parTrans" cxnId="{BAB5FD42-417A-47E7-BDAE-1D205447F51E}">
      <dgm:prSet/>
      <dgm:spPr/>
      <dgm:t>
        <a:bodyPr/>
        <a:lstStyle/>
        <a:p>
          <a:endParaRPr lang="en-US"/>
        </a:p>
      </dgm:t>
    </dgm:pt>
    <dgm:pt modelId="{4E890194-25D7-4247-90EB-D9BD9FBB2AF5}" type="sibTrans" cxnId="{BAB5FD42-417A-47E7-BDAE-1D205447F51E}">
      <dgm:prSet/>
      <dgm:spPr/>
      <dgm:t>
        <a:bodyPr/>
        <a:lstStyle/>
        <a:p>
          <a:endParaRPr lang="en-US"/>
        </a:p>
      </dgm:t>
    </dgm:pt>
    <dgm:pt modelId="{B2730CE0-78D5-4727-BA44-8B230A759070}">
      <dgm:prSet phldrT="[Text]"/>
      <dgm:spPr>
        <a:solidFill>
          <a:srgbClr val="339966"/>
        </a:solidFill>
      </dgm:spPr>
      <dgm:t>
        <a:bodyPr/>
        <a:lstStyle/>
        <a:p>
          <a:pPr algn="ctr"/>
          <a:r>
            <a:rPr lang="ru-RU" dirty="0" smtClean="0"/>
            <a:t>Заинтересованные стороны Мексики:</a:t>
          </a:r>
          <a:endParaRPr lang="en-US" dirty="0" smtClean="0"/>
        </a:p>
        <a:p>
          <a:pPr algn="l"/>
          <a:r>
            <a:rPr lang="en-US" dirty="0" smtClean="0"/>
            <a:t>- </a:t>
          </a:r>
          <a:r>
            <a:rPr lang="ru-RU" dirty="0" smtClean="0"/>
            <a:t>фед. агентства;</a:t>
          </a:r>
          <a:endParaRPr lang="en-US" dirty="0" smtClean="0"/>
        </a:p>
        <a:p>
          <a:pPr algn="l"/>
          <a:r>
            <a:rPr lang="en-US" dirty="0" smtClean="0"/>
            <a:t>- </a:t>
          </a:r>
          <a:r>
            <a:rPr lang="ru-RU" dirty="0" smtClean="0"/>
            <a:t>штаты;</a:t>
          </a:r>
          <a:endParaRPr lang="en-US" dirty="0" smtClean="0"/>
        </a:p>
        <a:p>
          <a:pPr algn="l"/>
          <a:r>
            <a:rPr lang="en-US" dirty="0" smtClean="0"/>
            <a:t>- </a:t>
          </a:r>
          <a:r>
            <a:rPr lang="ru-RU" dirty="0" smtClean="0"/>
            <a:t>водопользователи;</a:t>
          </a:r>
          <a:endParaRPr lang="en-US" dirty="0" smtClean="0"/>
        </a:p>
        <a:p>
          <a:pPr algn="l"/>
          <a:r>
            <a:rPr lang="en-US" dirty="0" smtClean="0"/>
            <a:t>- </a:t>
          </a:r>
          <a:r>
            <a:rPr lang="ru-RU" dirty="0" smtClean="0"/>
            <a:t>экологи.</a:t>
          </a:r>
          <a:r>
            <a:rPr lang="en-US" dirty="0" smtClean="0"/>
            <a:t> </a:t>
          </a:r>
          <a:endParaRPr lang="en-US" dirty="0"/>
        </a:p>
      </dgm:t>
    </dgm:pt>
    <dgm:pt modelId="{4B9B8244-5027-4E8A-B7E5-30C6D219755F}" type="parTrans" cxnId="{1F6871FB-BF5A-410E-B124-EAF3C3518E54}">
      <dgm:prSet/>
      <dgm:spPr/>
      <dgm:t>
        <a:bodyPr/>
        <a:lstStyle/>
        <a:p>
          <a:endParaRPr lang="en-US"/>
        </a:p>
      </dgm:t>
    </dgm:pt>
    <dgm:pt modelId="{D96A1C08-C11E-49DD-A95A-735151ED1DDE}" type="sibTrans" cxnId="{1F6871FB-BF5A-410E-B124-EAF3C3518E54}">
      <dgm:prSet/>
      <dgm:spPr/>
      <dgm:t>
        <a:bodyPr/>
        <a:lstStyle/>
        <a:p>
          <a:endParaRPr lang="en-US"/>
        </a:p>
      </dgm:t>
    </dgm:pt>
    <dgm:pt modelId="{F35F4D4B-10F9-4BA0-8D78-028C9F00309F}" type="pres">
      <dgm:prSet presAssocID="{1B7D2CCA-4DDC-4406-939D-3154BC2BE073}" presName="cycle" presStyleCnt="0">
        <dgm:presLayoutVars>
          <dgm:chMax val="1"/>
          <dgm:dir/>
          <dgm:animLvl val="ctr"/>
          <dgm:resizeHandles val="exact"/>
        </dgm:presLayoutVars>
      </dgm:prSet>
      <dgm:spPr/>
      <dgm:t>
        <a:bodyPr/>
        <a:lstStyle/>
        <a:p>
          <a:endParaRPr lang="en-US"/>
        </a:p>
      </dgm:t>
    </dgm:pt>
    <dgm:pt modelId="{3CBA3ABF-AC34-455E-9D2C-2E72423721FF}" type="pres">
      <dgm:prSet presAssocID="{BAC9CCC3-47EE-49AD-B637-450FF02FE6AB}" presName="centerShape" presStyleLbl="node0" presStyleIdx="0" presStyleCnt="1" custLinFactNeighborY="1048"/>
      <dgm:spPr/>
      <dgm:t>
        <a:bodyPr/>
        <a:lstStyle/>
        <a:p>
          <a:endParaRPr lang="en-US"/>
        </a:p>
      </dgm:t>
    </dgm:pt>
    <dgm:pt modelId="{6A5955A8-CEBB-43F9-9557-535D366FF382}" type="pres">
      <dgm:prSet presAssocID="{553BA374-FC9F-4F6B-9CD1-75B5378CD611}" presName="parTrans" presStyleLbl="bgSibTrans2D1" presStyleIdx="0" presStyleCnt="3"/>
      <dgm:spPr/>
      <dgm:t>
        <a:bodyPr/>
        <a:lstStyle/>
        <a:p>
          <a:endParaRPr lang="en-US"/>
        </a:p>
      </dgm:t>
    </dgm:pt>
    <dgm:pt modelId="{BA728C67-EE9E-434F-97DC-0EF60E412093}" type="pres">
      <dgm:prSet presAssocID="{0B69BC4A-F1CC-49DF-BC23-903CE1B12BC8}" presName="node" presStyleLbl="node1" presStyleIdx="0" presStyleCnt="3">
        <dgm:presLayoutVars>
          <dgm:bulletEnabled val="1"/>
        </dgm:presLayoutVars>
      </dgm:prSet>
      <dgm:spPr/>
      <dgm:t>
        <a:bodyPr/>
        <a:lstStyle/>
        <a:p>
          <a:endParaRPr lang="en-US"/>
        </a:p>
      </dgm:t>
    </dgm:pt>
    <dgm:pt modelId="{E7B1AAED-A9A5-4EEC-865D-F2A353072B79}" type="pres">
      <dgm:prSet presAssocID="{4211EEC6-3A12-45D3-8FC0-989B7B196DB4}" presName="parTrans" presStyleLbl="bgSibTrans2D1" presStyleIdx="1" presStyleCnt="3"/>
      <dgm:spPr/>
      <dgm:t>
        <a:bodyPr/>
        <a:lstStyle/>
        <a:p>
          <a:endParaRPr lang="en-US"/>
        </a:p>
      </dgm:t>
    </dgm:pt>
    <dgm:pt modelId="{77B2C913-9B1F-4DF4-B883-FD0B5D1CE0C2}" type="pres">
      <dgm:prSet presAssocID="{03A0FF67-CE56-4564-BDDB-9734AA979439}" presName="node" presStyleLbl="node1" presStyleIdx="1" presStyleCnt="3">
        <dgm:presLayoutVars>
          <dgm:bulletEnabled val="1"/>
        </dgm:presLayoutVars>
      </dgm:prSet>
      <dgm:spPr/>
      <dgm:t>
        <a:bodyPr/>
        <a:lstStyle/>
        <a:p>
          <a:endParaRPr lang="en-US"/>
        </a:p>
      </dgm:t>
    </dgm:pt>
    <dgm:pt modelId="{309918DF-0C9F-4AFE-961D-083BA5CE4733}" type="pres">
      <dgm:prSet presAssocID="{4B9B8244-5027-4E8A-B7E5-30C6D219755F}" presName="parTrans" presStyleLbl="bgSibTrans2D1" presStyleIdx="2" presStyleCnt="3"/>
      <dgm:spPr/>
      <dgm:t>
        <a:bodyPr/>
        <a:lstStyle/>
        <a:p>
          <a:endParaRPr lang="en-US"/>
        </a:p>
      </dgm:t>
    </dgm:pt>
    <dgm:pt modelId="{449B7471-795E-45F5-A7C7-3B1414C1C37E}" type="pres">
      <dgm:prSet presAssocID="{B2730CE0-78D5-4727-BA44-8B230A759070}" presName="node" presStyleLbl="node1" presStyleIdx="2" presStyleCnt="3">
        <dgm:presLayoutVars>
          <dgm:bulletEnabled val="1"/>
        </dgm:presLayoutVars>
      </dgm:prSet>
      <dgm:spPr/>
      <dgm:t>
        <a:bodyPr/>
        <a:lstStyle/>
        <a:p>
          <a:endParaRPr lang="en-US"/>
        </a:p>
      </dgm:t>
    </dgm:pt>
  </dgm:ptLst>
  <dgm:cxnLst>
    <dgm:cxn modelId="{75A6D0B0-D624-40E8-B13A-4BF9689CB802}" type="presOf" srcId="{03A0FF67-CE56-4564-BDDB-9734AA979439}" destId="{77B2C913-9B1F-4DF4-B883-FD0B5D1CE0C2}" srcOrd="0" destOrd="0" presId="urn:microsoft.com/office/officeart/2005/8/layout/radial4"/>
    <dgm:cxn modelId="{1652E25D-65E0-4FE6-AF37-EBEB65BA4976}" type="presOf" srcId="{4211EEC6-3A12-45D3-8FC0-989B7B196DB4}" destId="{E7B1AAED-A9A5-4EEC-865D-F2A353072B79}" srcOrd="0" destOrd="0" presId="urn:microsoft.com/office/officeart/2005/8/layout/radial4"/>
    <dgm:cxn modelId="{AFA1A763-C5CD-4381-B02C-E5C104B859B3}" type="presOf" srcId="{B2730CE0-78D5-4727-BA44-8B230A759070}" destId="{449B7471-795E-45F5-A7C7-3B1414C1C37E}" srcOrd="0" destOrd="0" presId="urn:microsoft.com/office/officeart/2005/8/layout/radial4"/>
    <dgm:cxn modelId="{873F8C72-F337-429D-873E-52B5E04C8D45}" type="presOf" srcId="{BAC9CCC3-47EE-49AD-B637-450FF02FE6AB}" destId="{3CBA3ABF-AC34-455E-9D2C-2E72423721FF}" srcOrd="0" destOrd="0" presId="urn:microsoft.com/office/officeart/2005/8/layout/radial4"/>
    <dgm:cxn modelId="{1F6871FB-BF5A-410E-B124-EAF3C3518E54}" srcId="{BAC9CCC3-47EE-49AD-B637-450FF02FE6AB}" destId="{B2730CE0-78D5-4727-BA44-8B230A759070}" srcOrd="2" destOrd="0" parTransId="{4B9B8244-5027-4E8A-B7E5-30C6D219755F}" sibTransId="{D96A1C08-C11E-49DD-A95A-735151ED1DDE}"/>
    <dgm:cxn modelId="{B136BE2D-C28C-4D05-BCF2-10A02CA4F655}" type="presOf" srcId="{4B9B8244-5027-4E8A-B7E5-30C6D219755F}" destId="{309918DF-0C9F-4AFE-961D-083BA5CE4733}" srcOrd="0" destOrd="0" presId="urn:microsoft.com/office/officeart/2005/8/layout/radial4"/>
    <dgm:cxn modelId="{C4F988AF-ACDC-4651-BE33-3B1FA3377737}" type="presOf" srcId="{1B7D2CCA-4DDC-4406-939D-3154BC2BE073}" destId="{F35F4D4B-10F9-4BA0-8D78-028C9F00309F}" srcOrd="0" destOrd="0" presId="urn:microsoft.com/office/officeart/2005/8/layout/radial4"/>
    <dgm:cxn modelId="{C883D800-8F5A-426B-A459-EB7A14485CA4}" type="presOf" srcId="{553BA374-FC9F-4F6B-9CD1-75B5378CD611}" destId="{6A5955A8-CEBB-43F9-9557-535D366FF382}" srcOrd="0" destOrd="0" presId="urn:microsoft.com/office/officeart/2005/8/layout/radial4"/>
    <dgm:cxn modelId="{167E28E2-C335-4F11-9BF6-BF8AAD102B02}" srcId="{1B7D2CCA-4DDC-4406-939D-3154BC2BE073}" destId="{BAC9CCC3-47EE-49AD-B637-450FF02FE6AB}" srcOrd="0" destOrd="0" parTransId="{7E8DF4AF-1FC2-4DD1-A7B7-B42293099FF7}" sibTransId="{19A058E6-C982-4DAB-AB57-B34A7C94F850}"/>
    <dgm:cxn modelId="{2AEE2BCB-A99C-4C47-9D52-E56366D71881}" srcId="{BAC9CCC3-47EE-49AD-B637-450FF02FE6AB}" destId="{0B69BC4A-F1CC-49DF-BC23-903CE1B12BC8}" srcOrd="0" destOrd="0" parTransId="{553BA374-FC9F-4F6B-9CD1-75B5378CD611}" sibTransId="{B2A15C82-CC0A-453F-BD36-8568BC952295}"/>
    <dgm:cxn modelId="{B9AC58EB-6671-4E85-A382-31A04EDC4A32}" type="presOf" srcId="{0B69BC4A-F1CC-49DF-BC23-903CE1B12BC8}" destId="{BA728C67-EE9E-434F-97DC-0EF60E412093}" srcOrd="0" destOrd="0" presId="urn:microsoft.com/office/officeart/2005/8/layout/radial4"/>
    <dgm:cxn modelId="{BAB5FD42-417A-47E7-BDAE-1D205447F51E}" srcId="{BAC9CCC3-47EE-49AD-B637-450FF02FE6AB}" destId="{03A0FF67-CE56-4564-BDDB-9734AA979439}" srcOrd="1" destOrd="0" parTransId="{4211EEC6-3A12-45D3-8FC0-989B7B196DB4}" sibTransId="{4E890194-25D7-4247-90EB-D9BD9FBB2AF5}"/>
    <dgm:cxn modelId="{E9E4EBDA-71D1-420E-9F35-B4C692CF199A}" type="presParOf" srcId="{F35F4D4B-10F9-4BA0-8D78-028C9F00309F}" destId="{3CBA3ABF-AC34-455E-9D2C-2E72423721FF}" srcOrd="0" destOrd="0" presId="urn:microsoft.com/office/officeart/2005/8/layout/radial4"/>
    <dgm:cxn modelId="{BB1A04D4-1571-420C-B954-BA310293E59C}" type="presParOf" srcId="{F35F4D4B-10F9-4BA0-8D78-028C9F00309F}" destId="{6A5955A8-CEBB-43F9-9557-535D366FF382}" srcOrd="1" destOrd="0" presId="urn:microsoft.com/office/officeart/2005/8/layout/radial4"/>
    <dgm:cxn modelId="{0CB8F27E-6E55-4C35-87AF-7141D2853C2F}" type="presParOf" srcId="{F35F4D4B-10F9-4BA0-8D78-028C9F00309F}" destId="{BA728C67-EE9E-434F-97DC-0EF60E412093}" srcOrd="2" destOrd="0" presId="urn:microsoft.com/office/officeart/2005/8/layout/radial4"/>
    <dgm:cxn modelId="{E6DB05C3-6CAE-4C78-9674-0A238826988E}" type="presParOf" srcId="{F35F4D4B-10F9-4BA0-8D78-028C9F00309F}" destId="{E7B1AAED-A9A5-4EEC-865D-F2A353072B79}" srcOrd="3" destOrd="0" presId="urn:microsoft.com/office/officeart/2005/8/layout/radial4"/>
    <dgm:cxn modelId="{A5CC2B29-2F05-427C-8250-922BF0B6009A}" type="presParOf" srcId="{F35F4D4B-10F9-4BA0-8D78-028C9F00309F}" destId="{77B2C913-9B1F-4DF4-B883-FD0B5D1CE0C2}" srcOrd="4" destOrd="0" presId="urn:microsoft.com/office/officeart/2005/8/layout/radial4"/>
    <dgm:cxn modelId="{652E2D30-D138-48F6-B208-4BCFEF8B9482}" type="presParOf" srcId="{F35F4D4B-10F9-4BA0-8D78-028C9F00309F}" destId="{309918DF-0C9F-4AFE-961D-083BA5CE4733}" srcOrd="5" destOrd="0" presId="urn:microsoft.com/office/officeart/2005/8/layout/radial4"/>
    <dgm:cxn modelId="{1A211513-E658-49EF-81D4-4DD4CA8F4FE5}" type="presParOf" srcId="{F35F4D4B-10F9-4BA0-8D78-028C9F00309F}" destId="{449B7471-795E-45F5-A7C7-3B1414C1C37E}"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18AA0-3554-40D8-9F78-C15900BCDFAF}">
      <dsp:nvSpPr>
        <dsp:cNvPr id="0" name=""/>
        <dsp:cNvSpPr/>
      </dsp:nvSpPr>
      <dsp:spPr>
        <a:xfrm>
          <a:off x="3323197" y="1811028"/>
          <a:ext cx="1850830" cy="19952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Arial" charset="0"/>
              <a:cs typeface="Times New Roman" pitchFamily="18" charset="0"/>
            </a:rPr>
            <a:t>Американо-мексиканская </a:t>
          </a:r>
          <a:r>
            <a:rPr kumimoji="0" lang="ru-RU" sz="1200" b="1" i="0" u="none" strike="noStrike" kern="1200" cap="none" normalizeH="0" baseline="0" dirty="0" smtClean="0">
              <a:ln>
                <a:noFill/>
              </a:ln>
              <a:solidFill>
                <a:schemeClr val="tx1"/>
              </a:solidFill>
              <a:effectLst/>
              <a:latin typeface="Arial" charset="0"/>
              <a:cs typeface="Times New Roman" pitchFamily="18" charset="0"/>
            </a:rPr>
            <a:t>Международная трансграничная водная комиссия</a:t>
          </a:r>
          <a:endParaRPr kumimoji="0" lang="en-US" sz="1200" b="0" i="0" u="none" strike="noStrike" kern="1200" cap="none" normalizeH="0" baseline="0" dirty="0" smtClean="0">
            <a:ln>
              <a:noFill/>
            </a:ln>
            <a:solidFill>
              <a:schemeClr val="tx1"/>
            </a:solidFill>
            <a:effectLst/>
            <a:latin typeface="Arial" charset="0"/>
          </a:endParaRPr>
        </a:p>
      </dsp:txBody>
      <dsp:txXfrm>
        <a:off x="3594245" y="2103230"/>
        <a:ext cx="1308734" cy="1410875"/>
      </dsp:txXfrm>
    </dsp:sp>
    <dsp:sp modelId="{6029720B-5AF6-471B-93DF-40D61A6A38C3}">
      <dsp:nvSpPr>
        <dsp:cNvPr id="0" name=""/>
        <dsp:cNvSpPr/>
      </dsp:nvSpPr>
      <dsp:spPr>
        <a:xfrm rot="16200000">
          <a:off x="4050189" y="1597301"/>
          <a:ext cx="396845" cy="30608"/>
        </a:xfrm>
        <a:custGeom>
          <a:avLst/>
          <a:gdLst/>
          <a:ahLst/>
          <a:cxnLst/>
          <a:rect l="0" t="0" r="0" b="0"/>
          <a:pathLst>
            <a:path>
              <a:moveTo>
                <a:pt x="0" y="15304"/>
              </a:moveTo>
              <a:lnTo>
                <a:pt x="396845" y="15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238691" y="1602684"/>
        <a:ext cx="19842" cy="19842"/>
      </dsp:txXfrm>
    </dsp:sp>
    <dsp:sp modelId="{5DADED85-4DF4-4940-B04B-B4B5399D6953}">
      <dsp:nvSpPr>
        <dsp:cNvPr id="0" name=""/>
        <dsp:cNvSpPr/>
      </dsp:nvSpPr>
      <dsp:spPr>
        <a:xfrm>
          <a:off x="3375120" y="19886"/>
          <a:ext cx="1746983" cy="13942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sng" strike="noStrike" kern="1200" cap="none" normalizeH="0" baseline="0" dirty="0" smtClean="0">
              <a:ln>
                <a:noFill/>
              </a:ln>
              <a:solidFill>
                <a:schemeClr val="tx1"/>
              </a:solidFill>
              <a:effectLst/>
              <a:latin typeface="Arial" charset="0"/>
              <a:cs typeface="Times New Roman" pitchFamily="18" charset="0"/>
            </a:rPr>
            <a:t>Бюро по мелиорации США</a:t>
          </a:r>
          <a:endParaRPr kumimoji="0" lang="en-US" sz="1200" b="1" i="0" u="none" strike="noStrike" kern="1200"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kern="1200" cap="none" normalizeH="0" baseline="0" dirty="0" smtClean="0">
              <a:ln>
                <a:noFill/>
              </a:ln>
              <a:solidFill>
                <a:schemeClr val="tx1"/>
              </a:solidFill>
              <a:effectLst/>
              <a:latin typeface="Arial" charset="0"/>
              <a:cs typeface="Times New Roman" pitchFamily="18" charset="0"/>
            </a:rPr>
            <a:t>(оператор водохранилищ)</a:t>
          </a:r>
          <a:endParaRPr kumimoji="0" lang="en-US" sz="1000" b="0" i="0" u="none" strike="noStrike" kern="1200" cap="none" normalizeH="0" baseline="0" dirty="0" smtClean="0">
            <a:ln>
              <a:noFill/>
            </a:ln>
            <a:solidFill>
              <a:schemeClr val="tx1"/>
            </a:solidFill>
            <a:effectLst/>
            <a:latin typeface="Arial" charset="0"/>
          </a:endParaRPr>
        </a:p>
      </dsp:txBody>
      <dsp:txXfrm>
        <a:off x="3630960" y="224076"/>
        <a:ext cx="1235303" cy="985916"/>
      </dsp:txXfrm>
    </dsp:sp>
    <dsp:sp modelId="{808CF18A-687A-4A4C-A5EA-4A6952C4119A}">
      <dsp:nvSpPr>
        <dsp:cNvPr id="0" name=""/>
        <dsp:cNvSpPr/>
      </dsp:nvSpPr>
      <dsp:spPr>
        <a:xfrm rot="19382467">
          <a:off x="4883956" y="1852795"/>
          <a:ext cx="1229395" cy="30608"/>
        </a:xfrm>
        <a:custGeom>
          <a:avLst/>
          <a:gdLst/>
          <a:ahLst/>
          <a:cxnLst/>
          <a:rect l="0" t="0" r="0" b="0"/>
          <a:pathLst>
            <a:path>
              <a:moveTo>
                <a:pt x="0" y="15304"/>
              </a:moveTo>
              <a:lnTo>
                <a:pt x="1229395" y="15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467919" y="1837364"/>
        <a:ext cx="61469" cy="61469"/>
      </dsp:txXfrm>
    </dsp:sp>
    <dsp:sp modelId="{AC21F1BF-A12A-4F66-97EA-CF8786F9F5E3}">
      <dsp:nvSpPr>
        <dsp:cNvPr id="0" name=""/>
        <dsp:cNvSpPr/>
      </dsp:nvSpPr>
      <dsp:spPr>
        <a:xfrm>
          <a:off x="5714992" y="381000"/>
          <a:ext cx="1793566" cy="12991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sng" strike="noStrike" kern="1200" cap="none" normalizeH="0" baseline="0" dirty="0" smtClean="0">
              <a:ln>
                <a:noFill/>
              </a:ln>
              <a:solidFill>
                <a:schemeClr val="tx1"/>
              </a:solidFill>
              <a:effectLst/>
              <a:latin typeface="Arial" charset="0"/>
              <a:cs typeface="Times New Roman" pitchFamily="18" charset="0"/>
            </a:rPr>
            <a:t>НГО</a:t>
          </a:r>
          <a:endParaRPr kumimoji="0" lang="en-US" sz="1200" b="1" i="0" u="none" strike="noStrike" kern="1200"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kern="1200" cap="none" normalizeH="0" baseline="0" dirty="0" smtClean="0">
              <a:ln>
                <a:noFill/>
              </a:ln>
              <a:solidFill>
                <a:schemeClr val="tx1"/>
              </a:solidFill>
              <a:effectLst/>
              <a:latin typeface="Arial" charset="0"/>
              <a:cs typeface="Times New Roman" pitchFamily="18" charset="0"/>
            </a:rPr>
            <a:t>(экологи и др.)</a:t>
          </a:r>
          <a:endParaRPr kumimoji="0" lang="en-US" sz="1000" b="0" i="0" u="none" strike="noStrike" kern="1200"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kern="1200" cap="none" normalizeH="0" baseline="0" dirty="0" smtClean="0">
            <a:ln>
              <a:noFill/>
            </a:ln>
            <a:solidFill>
              <a:schemeClr val="tx1"/>
            </a:solidFill>
            <a:effectLst/>
            <a:latin typeface="Arial" charset="0"/>
          </a:endParaRPr>
        </a:p>
      </dsp:txBody>
      <dsp:txXfrm>
        <a:off x="5977654" y="571250"/>
        <a:ext cx="1268242" cy="918607"/>
      </dsp:txXfrm>
    </dsp:sp>
    <dsp:sp modelId="{309F205D-C9BE-4D1B-A89A-363646FA1A36}">
      <dsp:nvSpPr>
        <dsp:cNvPr id="0" name=""/>
        <dsp:cNvSpPr/>
      </dsp:nvSpPr>
      <dsp:spPr>
        <a:xfrm rot="31305">
          <a:off x="5173981" y="2804601"/>
          <a:ext cx="617282" cy="30608"/>
        </a:xfrm>
        <a:custGeom>
          <a:avLst/>
          <a:gdLst/>
          <a:ahLst/>
          <a:cxnLst/>
          <a:rect l="0" t="0" r="0" b="0"/>
          <a:pathLst>
            <a:path>
              <a:moveTo>
                <a:pt x="0" y="15304"/>
              </a:moveTo>
              <a:lnTo>
                <a:pt x="617282" y="15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467190" y="2804473"/>
        <a:ext cx="30864" cy="30864"/>
      </dsp:txXfrm>
    </dsp:sp>
    <dsp:sp modelId="{06EB8AE4-1133-4EEB-96F7-376F7C514D4E}">
      <dsp:nvSpPr>
        <dsp:cNvPr id="0" name=""/>
        <dsp:cNvSpPr/>
      </dsp:nvSpPr>
      <dsp:spPr>
        <a:xfrm>
          <a:off x="5791192" y="2133604"/>
          <a:ext cx="1765136" cy="13942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sng" strike="noStrike" kern="1200" cap="none" normalizeH="0" baseline="0" dirty="0" smtClean="0">
              <a:ln>
                <a:noFill/>
              </a:ln>
              <a:solidFill>
                <a:schemeClr val="tx1"/>
              </a:solidFill>
              <a:effectLst/>
              <a:latin typeface="Arial" charset="0"/>
              <a:cs typeface="Times New Roman" pitchFamily="18" charset="0"/>
            </a:rPr>
            <a:t>Компания «</a:t>
          </a:r>
          <a:r>
            <a:rPr kumimoji="0" lang="en-US" sz="1200" b="1" i="0" u="sng" strike="noStrike" kern="1200" cap="none" normalizeH="0" baseline="0" dirty="0" smtClean="0">
              <a:ln>
                <a:noFill/>
              </a:ln>
              <a:solidFill>
                <a:schemeClr val="tx1"/>
              </a:solidFill>
              <a:effectLst/>
              <a:latin typeface="Arial" charset="0"/>
              <a:cs typeface="Times New Roman" pitchFamily="18" charset="0"/>
            </a:rPr>
            <a:t>CONAGUA</a:t>
          </a:r>
          <a:r>
            <a:rPr kumimoji="0" lang="ru-RU" sz="1200" b="1" i="0" u="sng" strike="noStrike" kern="1200" cap="none" normalizeH="0" baseline="0" dirty="0" smtClean="0">
              <a:ln>
                <a:noFill/>
              </a:ln>
              <a:solidFill>
                <a:schemeClr val="tx1"/>
              </a:solidFill>
              <a:effectLst/>
              <a:latin typeface="Arial" charset="0"/>
              <a:cs typeface="Times New Roman" pitchFamily="18" charset="0"/>
            </a:rPr>
            <a:t>»</a:t>
          </a:r>
          <a:endParaRPr kumimoji="0" lang="en-US" sz="1200" b="1" i="0" u="none" strike="noStrike" kern="1200"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kern="1200" cap="none" normalizeH="0" baseline="0" dirty="0" smtClean="0">
              <a:ln>
                <a:noFill/>
              </a:ln>
              <a:solidFill>
                <a:schemeClr val="tx1"/>
              </a:solidFill>
              <a:effectLst/>
              <a:latin typeface="Arial" charset="0"/>
              <a:cs typeface="Times New Roman" pitchFamily="18" charset="0"/>
            </a:rPr>
            <a:t>(оператор </a:t>
          </a:r>
          <a:r>
            <a:rPr kumimoji="0" lang="ru-RU" sz="1000" b="0" i="0" u="none" strike="noStrike" kern="1200" cap="none" normalizeH="0" baseline="0" dirty="0" smtClean="0">
              <a:ln>
                <a:noFill/>
              </a:ln>
              <a:solidFill>
                <a:schemeClr val="tx1"/>
              </a:solidFill>
              <a:effectLst/>
              <a:latin typeface="Arial" charset="0"/>
              <a:cs typeface="Times New Roman" pitchFamily="18" charset="0"/>
            </a:rPr>
            <a:t>мексиканской </a:t>
          </a:r>
          <a:r>
            <a:rPr kumimoji="0" lang="ru-RU" sz="1000" b="0" i="0" u="none" strike="noStrike" kern="1200" cap="none" normalizeH="0" baseline="0" dirty="0" smtClean="0">
              <a:ln>
                <a:noFill/>
              </a:ln>
              <a:solidFill>
                <a:schemeClr val="tx1"/>
              </a:solidFill>
              <a:effectLst/>
              <a:latin typeface="Arial" charset="0"/>
              <a:cs typeface="Times New Roman" pitchFamily="18" charset="0"/>
            </a:rPr>
            <a:t>системы водоснабжения)</a:t>
          </a:r>
          <a:endParaRPr kumimoji="0" lang="en-US" sz="1000" b="0" i="0" u="none" strike="noStrike" kern="1200" cap="none" normalizeH="0" baseline="0" dirty="0" smtClean="0">
            <a:ln>
              <a:noFill/>
            </a:ln>
            <a:solidFill>
              <a:schemeClr val="tx1"/>
            </a:solidFill>
            <a:effectLst/>
            <a:latin typeface="Arial" charset="0"/>
          </a:endParaRPr>
        </a:p>
      </dsp:txBody>
      <dsp:txXfrm>
        <a:off x="6049690" y="2337794"/>
        <a:ext cx="1248140" cy="985916"/>
      </dsp:txXfrm>
    </dsp:sp>
    <dsp:sp modelId="{5D60ADCD-6319-4682-B887-1B2920E4BBE8}">
      <dsp:nvSpPr>
        <dsp:cNvPr id="0" name=""/>
        <dsp:cNvSpPr/>
      </dsp:nvSpPr>
      <dsp:spPr>
        <a:xfrm rot="2826483">
          <a:off x="4815396" y="3700306"/>
          <a:ext cx="551520" cy="30608"/>
        </a:xfrm>
        <a:custGeom>
          <a:avLst/>
          <a:gdLst/>
          <a:ahLst/>
          <a:cxnLst/>
          <a:rect l="0" t="0" r="0" b="0"/>
          <a:pathLst>
            <a:path>
              <a:moveTo>
                <a:pt x="0" y="15304"/>
              </a:moveTo>
              <a:lnTo>
                <a:pt x="551520" y="15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077369" y="3701822"/>
        <a:ext cx="27576" cy="27576"/>
      </dsp:txXfrm>
    </dsp:sp>
    <dsp:sp modelId="{15707B41-87EB-46F5-9B3B-6D360766DBD9}">
      <dsp:nvSpPr>
        <dsp:cNvPr id="0" name=""/>
        <dsp:cNvSpPr/>
      </dsp:nvSpPr>
      <dsp:spPr>
        <a:xfrm>
          <a:off x="4800603" y="3809999"/>
          <a:ext cx="2051776" cy="13942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sng" strike="noStrike" kern="1200" cap="none" normalizeH="0" baseline="0" dirty="0" smtClean="0">
              <a:ln>
                <a:noFill/>
              </a:ln>
              <a:solidFill>
                <a:schemeClr val="tx1"/>
              </a:solidFill>
              <a:effectLst/>
              <a:latin typeface="Arial" charset="0"/>
              <a:cs typeface="Times New Roman" pitchFamily="18" charset="0"/>
            </a:rPr>
            <a:t>Другие</a:t>
          </a:r>
          <a:endParaRPr kumimoji="0" lang="en-US" sz="1200" b="1" i="0" u="none" strike="noStrike" kern="1200"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kern="1200" cap="none" normalizeH="0" baseline="0" dirty="0" smtClean="0">
              <a:ln>
                <a:noFill/>
              </a:ln>
              <a:solidFill>
                <a:schemeClr val="tx1"/>
              </a:solidFill>
              <a:effectLst/>
              <a:latin typeface="Arial" charset="0"/>
              <a:cs typeface="Times New Roman" pitchFamily="18" charset="0"/>
            </a:rPr>
            <a:t>(др. </a:t>
          </a:r>
          <a:r>
            <a:rPr kumimoji="0" lang="ru-RU" sz="1000" b="0" i="0" u="none" strike="noStrike" kern="1200" cap="none" normalizeH="0" baseline="0" dirty="0" err="1" smtClean="0">
              <a:ln>
                <a:noFill/>
              </a:ln>
              <a:solidFill>
                <a:schemeClr val="tx1"/>
              </a:solidFill>
              <a:effectLst/>
              <a:latin typeface="Arial" charset="0"/>
              <a:cs typeface="Times New Roman" pitchFamily="18" charset="0"/>
            </a:rPr>
            <a:t>заинтерес</a:t>
          </a:r>
          <a:r>
            <a:rPr kumimoji="0" lang="ru-RU" sz="1000" b="0" i="0" u="none" strike="noStrike" kern="1200" cap="none" normalizeH="0" baseline="0" dirty="0" smtClean="0">
              <a:ln>
                <a:noFill/>
              </a:ln>
              <a:solidFill>
                <a:schemeClr val="tx1"/>
              </a:solidFill>
              <a:effectLst/>
              <a:latin typeface="Arial" charset="0"/>
              <a:cs typeface="Times New Roman" pitchFamily="18" charset="0"/>
            </a:rPr>
            <a:t>. группы</a:t>
          </a:r>
          <a:r>
            <a:rPr kumimoji="0" lang="en-US" sz="1000" b="0" i="0" u="none" strike="noStrike" kern="1200" cap="none" normalizeH="0" baseline="0" dirty="0" smtClean="0">
              <a:ln>
                <a:noFill/>
              </a:ln>
              <a:solidFill>
                <a:schemeClr val="tx1"/>
              </a:solidFill>
              <a:effectLst/>
              <a:latin typeface="Arial" charset="0"/>
              <a:cs typeface="Times New Roman" pitchFamily="18" charset="0"/>
            </a:rPr>
            <a:t>, </a:t>
          </a:r>
          <a:r>
            <a:rPr kumimoji="0" lang="ru-RU" sz="1000" b="0" i="0" u="none" strike="noStrike" kern="1200" cap="none" normalizeH="0" baseline="0" dirty="0" smtClean="0">
              <a:ln>
                <a:noFill/>
              </a:ln>
              <a:solidFill>
                <a:schemeClr val="tx1"/>
              </a:solidFill>
              <a:effectLst/>
              <a:latin typeface="Arial" charset="0"/>
              <a:cs typeface="Times New Roman" pitchFamily="18" charset="0"/>
            </a:rPr>
            <a:t>общественность)</a:t>
          </a:r>
          <a:endParaRPr kumimoji="0" lang="en-US" sz="1000" b="0" i="0" u="none" strike="noStrike" kern="1200" cap="none" normalizeH="0" baseline="0" dirty="0" smtClean="0">
            <a:ln>
              <a:noFill/>
            </a:ln>
            <a:solidFill>
              <a:schemeClr val="tx1"/>
            </a:solidFill>
            <a:effectLst/>
            <a:latin typeface="Arial" charset="0"/>
          </a:endParaRPr>
        </a:p>
      </dsp:txBody>
      <dsp:txXfrm>
        <a:off x="5101079" y="4014189"/>
        <a:ext cx="1450824" cy="985916"/>
      </dsp:txXfrm>
    </dsp:sp>
    <dsp:sp modelId="{0063C301-B790-48E2-8A0E-014505A8FE80}">
      <dsp:nvSpPr>
        <dsp:cNvPr id="0" name=""/>
        <dsp:cNvSpPr/>
      </dsp:nvSpPr>
      <dsp:spPr>
        <a:xfrm rot="10659369">
          <a:off x="2702782" y="2843920"/>
          <a:ext cx="621341" cy="30608"/>
        </a:xfrm>
        <a:custGeom>
          <a:avLst/>
          <a:gdLst/>
          <a:ahLst/>
          <a:cxnLst/>
          <a:rect l="0" t="0" r="0" b="0"/>
          <a:pathLst>
            <a:path>
              <a:moveTo>
                <a:pt x="0" y="15304"/>
              </a:moveTo>
              <a:lnTo>
                <a:pt x="621341" y="15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997919" y="2843691"/>
        <a:ext cx="31067" cy="31067"/>
      </dsp:txXfrm>
    </dsp:sp>
    <dsp:sp modelId="{2765E359-2303-4349-B8D3-06B22497BC93}">
      <dsp:nvSpPr>
        <dsp:cNvPr id="0" name=""/>
        <dsp:cNvSpPr/>
      </dsp:nvSpPr>
      <dsp:spPr>
        <a:xfrm>
          <a:off x="990589" y="2209805"/>
          <a:ext cx="1713534" cy="13942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sng" strike="noStrike" kern="1200" cap="none" normalizeH="0" baseline="0" dirty="0" smtClean="0">
              <a:ln>
                <a:noFill/>
              </a:ln>
              <a:solidFill>
                <a:schemeClr val="tx1"/>
              </a:solidFill>
              <a:effectLst/>
              <a:latin typeface="Arial" charset="0"/>
            </a:rPr>
            <a:t>Штаты Мексики</a:t>
          </a:r>
          <a:endParaRPr kumimoji="0" lang="en-US" sz="1200" b="1" i="0" u="sng" strike="noStrike" kern="1200" cap="none" normalizeH="0" baseline="0" dirty="0" smtClean="0">
            <a:ln>
              <a:noFill/>
            </a:ln>
            <a:solidFill>
              <a:schemeClr val="tx1"/>
            </a:solidFill>
            <a:effectLst/>
            <a:latin typeface="Arial" charset="0"/>
          </a:endParaRPr>
        </a:p>
      </dsp:txBody>
      <dsp:txXfrm>
        <a:off x="1241530" y="2413995"/>
        <a:ext cx="1211652" cy="985916"/>
      </dsp:txXfrm>
    </dsp:sp>
    <dsp:sp modelId="{E6A1A3E2-AFCE-4312-AFB1-F94A5A21E67D}">
      <dsp:nvSpPr>
        <dsp:cNvPr id="0" name=""/>
        <dsp:cNvSpPr/>
      </dsp:nvSpPr>
      <dsp:spPr>
        <a:xfrm rot="7289337">
          <a:off x="3482838" y="3769178"/>
          <a:ext cx="336106" cy="30608"/>
        </a:xfrm>
        <a:custGeom>
          <a:avLst/>
          <a:gdLst/>
          <a:ahLst/>
          <a:cxnLst/>
          <a:rect l="0" t="0" r="0" b="0"/>
          <a:pathLst>
            <a:path>
              <a:moveTo>
                <a:pt x="0" y="15304"/>
              </a:moveTo>
              <a:lnTo>
                <a:pt x="336106" y="15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642488" y="3776080"/>
        <a:ext cx="16805" cy="16805"/>
      </dsp:txXfrm>
    </dsp:sp>
    <dsp:sp modelId="{06C400C1-E836-4BAA-8BED-1BBC33FD12CE}">
      <dsp:nvSpPr>
        <dsp:cNvPr id="0" name=""/>
        <dsp:cNvSpPr/>
      </dsp:nvSpPr>
      <dsp:spPr>
        <a:xfrm>
          <a:off x="1981199" y="3886206"/>
          <a:ext cx="2360710" cy="13942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sng" strike="noStrike" kern="1200" cap="none" normalizeH="0" baseline="0" dirty="0" smtClean="0">
              <a:ln>
                <a:noFill/>
              </a:ln>
              <a:solidFill>
                <a:schemeClr val="tx1"/>
              </a:solidFill>
              <a:effectLst/>
              <a:latin typeface="Arial" charset="0"/>
            </a:rPr>
            <a:t>Водопользователи</a:t>
          </a:r>
          <a:endParaRPr kumimoji="0" lang="en-US" sz="1200" b="1" i="0" u="sng" strike="noStrike" kern="1200"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kern="1200" cap="none" normalizeH="0" baseline="0" dirty="0" smtClean="0">
              <a:ln>
                <a:noFill/>
              </a:ln>
              <a:solidFill>
                <a:schemeClr val="tx1"/>
              </a:solidFill>
              <a:effectLst/>
              <a:latin typeface="Arial" charset="0"/>
            </a:rPr>
            <a:t>Водные округа</a:t>
          </a:r>
          <a:r>
            <a:rPr kumimoji="0" lang="en-US" sz="1000" b="0" i="0" u="none" strike="noStrike" kern="1200" cap="none" normalizeH="0" baseline="0" dirty="0" smtClean="0">
              <a:ln>
                <a:noFill/>
              </a:ln>
              <a:solidFill>
                <a:schemeClr val="tx1"/>
              </a:solidFill>
              <a:effectLst/>
              <a:latin typeface="Arial" charset="0"/>
            </a:rPr>
            <a:t> (</a:t>
          </a:r>
          <a:r>
            <a:rPr kumimoji="0" lang="ru-RU" sz="1000" b="0" i="0" u="none" strike="noStrike" kern="1200" cap="none" normalizeH="0" baseline="0" dirty="0" smtClean="0">
              <a:ln>
                <a:noFill/>
              </a:ln>
              <a:solidFill>
                <a:schemeClr val="tx1"/>
              </a:solidFill>
              <a:effectLst/>
              <a:latin typeface="Arial" charset="0"/>
            </a:rPr>
            <a:t>с/х</a:t>
          </a:r>
          <a:r>
            <a:rPr kumimoji="0" lang="en-US" sz="1000" b="0" i="0" u="none" strike="noStrike" kern="1200" cap="none" normalizeH="0" baseline="0" dirty="0" smtClean="0">
              <a:ln>
                <a:noFill/>
              </a:ln>
              <a:solidFill>
                <a:schemeClr val="tx1"/>
              </a:solidFill>
              <a:effectLst/>
              <a:latin typeface="Arial" charset="0"/>
            </a:rPr>
            <a:t>, </a:t>
          </a:r>
          <a:r>
            <a:rPr kumimoji="0" lang="ru-RU" sz="1000" b="0" i="0" u="none" strike="noStrike" kern="1200" cap="none" normalizeH="0" baseline="0" dirty="0" smtClean="0">
              <a:ln>
                <a:noFill/>
              </a:ln>
              <a:solidFill>
                <a:schemeClr val="tx1"/>
              </a:solidFill>
              <a:effectLst/>
              <a:latin typeface="Arial" charset="0"/>
            </a:rPr>
            <a:t>гор. и </a:t>
          </a:r>
          <a:r>
            <a:rPr kumimoji="0" lang="ru-RU" sz="1000" b="0" i="0" u="none" strike="noStrike" kern="1200" cap="none" normalizeH="0" baseline="0" dirty="0" err="1" smtClean="0">
              <a:ln>
                <a:noFill/>
              </a:ln>
              <a:solidFill>
                <a:schemeClr val="tx1"/>
              </a:solidFill>
              <a:effectLst/>
              <a:latin typeface="Arial" charset="0"/>
            </a:rPr>
            <a:t>промышл</a:t>
          </a:r>
          <a:r>
            <a:rPr kumimoji="0" lang="ru-RU" sz="1000" b="0" i="0" u="none" strike="noStrike" kern="1200" cap="none" normalizeH="0" baseline="0" dirty="0" smtClean="0">
              <a:ln>
                <a:noFill/>
              </a:ln>
              <a:solidFill>
                <a:schemeClr val="tx1"/>
              </a:solidFill>
              <a:effectLst/>
              <a:latin typeface="Arial" charset="0"/>
            </a:rPr>
            <a:t>. назначение</a:t>
          </a:r>
          <a:r>
            <a:rPr kumimoji="0" lang="en-US" sz="1000" b="0" i="0" u="none" strike="noStrike" kern="1200" cap="none" normalizeH="0" baseline="0" dirty="0" smtClean="0">
              <a:ln>
                <a:noFill/>
              </a:ln>
              <a:solidFill>
                <a:schemeClr val="tx1"/>
              </a:solidFill>
              <a:effectLst/>
              <a:latin typeface="Arial" charset="0"/>
            </a:rPr>
            <a:t>)</a:t>
          </a:r>
        </a:p>
      </dsp:txBody>
      <dsp:txXfrm>
        <a:off x="2326917" y="4090396"/>
        <a:ext cx="1669274" cy="985916"/>
      </dsp:txXfrm>
    </dsp:sp>
    <dsp:sp modelId="{D3AA8695-D688-4767-9171-6A5094A57ABE}">
      <dsp:nvSpPr>
        <dsp:cNvPr id="0" name=""/>
        <dsp:cNvSpPr/>
      </dsp:nvSpPr>
      <dsp:spPr>
        <a:xfrm rot="12994143">
          <a:off x="2557816" y="1921051"/>
          <a:ext cx="1029800" cy="30608"/>
        </a:xfrm>
        <a:custGeom>
          <a:avLst/>
          <a:gdLst/>
          <a:ahLst/>
          <a:cxnLst/>
          <a:rect l="0" t="0" r="0" b="0"/>
          <a:pathLst>
            <a:path>
              <a:moveTo>
                <a:pt x="0" y="15304"/>
              </a:moveTo>
              <a:lnTo>
                <a:pt x="1029800" y="15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046971" y="1910611"/>
        <a:ext cx="51490" cy="51490"/>
      </dsp:txXfrm>
    </dsp:sp>
    <dsp:sp modelId="{89D7305F-317D-4039-868B-844DA80FDCEA}">
      <dsp:nvSpPr>
        <dsp:cNvPr id="0" name=""/>
        <dsp:cNvSpPr/>
      </dsp:nvSpPr>
      <dsp:spPr>
        <a:xfrm>
          <a:off x="1142994" y="457208"/>
          <a:ext cx="1751138" cy="13942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R="0" lvl="0" algn="ctr" defTabSz="533400" rtl="0" eaLnBrk="0" fontAlgn="base" latinLnBrk="0" hangingPunct="0">
            <a:lnSpc>
              <a:spcPct val="90000"/>
            </a:lnSpc>
            <a:spcBef>
              <a:spcPct val="0"/>
            </a:spcBef>
            <a:spcAft>
              <a:spcPct val="35000"/>
            </a:spcAft>
            <a:buClrTx/>
            <a:buSzTx/>
            <a:buFontTx/>
            <a:tabLst/>
          </a:pPr>
          <a:r>
            <a:rPr kumimoji="0" lang="ru-RU" sz="1200" b="1" i="0" u="sng" strike="noStrike" kern="1200" cap="none" normalizeH="0" baseline="0" dirty="0" smtClean="0">
              <a:ln>
                <a:noFill/>
              </a:ln>
              <a:solidFill>
                <a:schemeClr val="tx1"/>
              </a:solidFill>
              <a:effectLst/>
              <a:latin typeface="Arial" charset="0"/>
              <a:cs typeface="Times New Roman" pitchFamily="18" charset="0"/>
            </a:rPr>
            <a:t>Штаты США</a:t>
          </a:r>
          <a:endParaRPr kumimoji="0" lang="en-US" sz="1200" b="1" i="0" u="sng" strike="noStrike" kern="1200" cap="none" normalizeH="0" baseline="0" dirty="0" smtClean="0">
            <a:ln>
              <a:noFill/>
            </a:ln>
            <a:solidFill>
              <a:schemeClr val="tx1"/>
            </a:solidFill>
            <a:effectLst/>
            <a:latin typeface="Arial" charset="0"/>
            <a:cs typeface="Times New Roman" pitchFamily="18" charset="0"/>
          </a:endParaRPr>
        </a:p>
      </dsp:txBody>
      <dsp:txXfrm>
        <a:off x="1399442" y="661398"/>
        <a:ext cx="1238242" cy="985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A3ABF-AC34-455E-9D2C-2E72423721FF}">
      <dsp:nvSpPr>
        <dsp:cNvPr id="0" name=""/>
        <dsp:cNvSpPr/>
      </dsp:nvSpPr>
      <dsp:spPr>
        <a:xfrm>
          <a:off x="2155507" y="2279014"/>
          <a:ext cx="1784985" cy="1784985"/>
        </a:xfrm>
        <a:prstGeom prst="ellipse">
          <a:avLst/>
        </a:prstGeom>
        <a:gradFill rotWithShape="0">
          <a:gsLst>
            <a:gs pos="19999">
              <a:srgbClr val="72B0FF"/>
            </a:gs>
            <a:gs pos="0">
              <a:srgbClr val="0070C0"/>
            </a:gs>
            <a:gs pos="39999">
              <a:srgbClr val="85C2FF"/>
            </a:gs>
            <a:gs pos="51000">
              <a:srgbClr val="C4D6EB"/>
            </a:gs>
            <a:gs pos="100000">
              <a:srgbClr val="339966"/>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Американо-мексиканская </a:t>
          </a:r>
          <a:r>
            <a:rPr lang="ru-RU" sz="1200" kern="1200" dirty="0" smtClean="0"/>
            <a:t>группа переговорщиков</a:t>
          </a:r>
          <a:endParaRPr lang="en-US" sz="1200" kern="1200" dirty="0" smtClean="0"/>
        </a:p>
        <a:p>
          <a:pPr lvl="0" algn="ctr" defTabSz="533400">
            <a:lnSpc>
              <a:spcPct val="90000"/>
            </a:lnSpc>
            <a:spcBef>
              <a:spcPct val="0"/>
            </a:spcBef>
            <a:spcAft>
              <a:spcPct val="35000"/>
            </a:spcAft>
          </a:pPr>
          <a:r>
            <a:rPr lang="en-US" sz="1200" kern="1200" dirty="0" smtClean="0"/>
            <a:t>(</a:t>
          </a:r>
          <a:r>
            <a:rPr lang="ru-RU" sz="1200" kern="1200" dirty="0" smtClean="0"/>
            <a:t>малая группа</a:t>
          </a:r>
          <a:r>
            <a:rPr lang="en-US" sz="1200" kern="1200" dirty="0" smtClean="0"/>
            <a:t>)</a:t>
          </a:r>
          <a:endParaRPr lang="en-US" sz="1200" kern="1200" dirty="0"/>
        </a:p>
      </dsp:txBody>
      <dsp:txXfrm>
        <a:off x="2416912" y="2540419"/>
        <a:ext cx="1262175" cy="1262175"/>
      </dsp:txXfrm>
    </dsp:sp>
    <dsp:sp modelId="{6A5955A8-CEBB-43F9-9557-535D366FF382}">
      <dsp:nvSpPr>
        <dsp:cNvPr id="0" name=""/>
        <dsp:cNvSpPr/>
      </dsp:nvSpPr>
      <dsp:spPr>
        <a:xfrm rot="12901595">
          <a:off x="871179" y="1920867"/>
          <a:ext cx="1510778"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728C67-EE9E-434F-97DC-0EF60E412093}">
      <dsp:nvSpPr>
        <dsp:cNvPr id="0" name=""/>
        <dsp:cNvSpPr/>
      </dsp:nvSpPr>
      <dsp:spPr>
        <a:xfrm>
          <a:off x="160123" y="1063372"/>
          <a:ext cx="1695735" cy="1356588"/>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ru-RU" sz="1000" kern="1200" dirty="0" smtClean="0"/>
            <a:t>Заинтересованные стороны США:</a:t>
          </a:r>
          <a:endParaRPr lang="en-US" sz="1000" kern="1200" dirty="0" smtClean="0"/>
        </a:p>
        <a:p>
          <a:pPr lvl="0" algn="l" defTabSz="444500">
            <a:lnSpc>
              <a:spcPct val="90000"/>
            </a:lnSpc>
            <a:spcBef>
              <a:spcPct val="0"/>
            </a:spcBef>
            <a:spcAft>
              <a:spcPct val="35000"/>
            </a:spcAft>
          </a:pPr>
          <a:r>
            <a:rPr lang="en-US" sz="1000" kern="1200" dirty="0" smtClean="0"/>
            <a:t>- </a:t>
          </a:r>
          <a:r>
            <a:rPr lang="ru-RU" sz="1000" kern="1200" dirty="0" smtClean="0"/>
            <a:t>фед. агентства;</a:t>
          </a:r>
          <a:endParaRPr lang="en-US" sz="1000" kern="1200" dirty="0" smtClean="0"/>
        </a:p>
        <a:p>
          <a:pPr lvl="0" algn="l" defTabSz="444500">
            <a:lnSpc>
              <a:spcPct val="90000"/>
            </a:lnSpc>
            <a:spcBef>
              <a:spcPct val="0"/>
            </a:spcBef>
            <a:spcAft>
              <a:spcPct val="35000"/>
            </a:spcAft>
          </a:pPr>
          <a:r>
            <a:rPr lang="en-US" sz="1000" kern="1200" dirty="0" smtClean="0"/>
            <a:t>- </a:t>
          </a:r>
          <a:r>
            <a:rPr lang="ru-RU" sz="1000" kern="1200" dirty="0" smtClean="0"/>
            <a:t>штаты;</a:t>
          </a:r>
          <a:endParaRPr lang="en-US" sz="1000" kern="1200" dirty="0" smtClean="0"/>
        </a:p>
        <a:p>
          <a:pPr lvl="0" algn="l" defTabSz="444500">
            <a:lnSpc>
              <a:spcPct val="90000"/>
            </a:lnSpc>
            <a:spcBef>
              <a:spcPct val="0"/>
            </a:spcBef>
            <a:spcAft>
              <a:spcPct val="35000"/>
            </a:spcAft>
          </a:pPr>
          <a:r>
            <a:rPr lang="en-US" sz="1000" kern="1200" dirty="0" smtClean="0"/>
            <a:t>- </a:t>
          </a:r>
          <a:r>
            <a:rPr lang="ru-RU" sz="1000" kern="1200" dirty="0" smtClean="0"/>
            <a:t>водопользователи;</a:t>
          </a:r>
          <a:endParaRPr lang="en-US" sz="1000" kern="1200" dirty="0" smtClean="0"/>
        </a:p>
        <a:p>
          <a:pPr lvl="0" algn="l" defTabSz="444500">
            <a:lnSpc>
              <a:spcPct val="90000"/>
            </a:lnSpc>
            <a:spcBef>
              <a:spcPct val="0"/>
            </a:spcBef>
            <a:spcAft>
              <a:spcPct val="35000"/>
            </a:spcAft>
          </a:pPr>
          <a:r>
            <a:rPr lang="en-US" sz="1000" kern="1200" dirty="0" smtClean="0"/>
            <a:t>- </a:t>
          </a:r>
          <a:r>
            <a:rPr lang="ru-RU" sz="1000" kern="1200" dirty="0" smtClean="0"/>
            <a:t>экологи.</a:t>
          </a:r>
          <a:r>
            <a:rPr lang="en-US" sz="1000" kern="1200" dirty="0" smtClean="0"/>
            <a:t> </a:t>
          </a:r>
        </a:p>
        <a:p>
          <a:pPr lvl="0" algn="ctr" defTabSz="444500">
            <a:lnSpc>
              <a:spcPct val="90000"/>
            </a:lnSpc>
            <a:spcBef>
              <a:spcPct val="0"/>
            </a:spcBef>
            <a:spcAft>
              <a:spcPct val="35000"/>
            </a:spcAft>
          </a:pPr>
          <a:endParaRPr lang="en-US" sz="1000" kern="1200" dirty="0"/>
        </a:p>
      </dsp:txBody>
      <dsp:txXfrm>
        <a:off x="199856" y="1103105"/>
        <a:ext cx="1616269" cy="1277122"/>
      </dsp:txXfrm>
    </dsp:sp>
    <dsp:sp modelId="{E7B1AAED-A9A5-4EEC-865D-F2A353072B79}">
      <dsp:nvSpPr>
        <dsp:cNvPr id="0" name=""/>
        <dsp:cNvSpPr/>
      </dsp:nvSpPr>
      <dsp:spPr>
        <a:xfrm rot="16200000">
          <a:off x="2292326" y="1181018"/>
          <a:ext cx="1511347"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B2C913-9B1F-4DF4-B883-FD0B5D1CE0C2}">
      <dsp:nvSpPr>
        <dsp:cNvPr id="0" name=""/>
        <dsp:cNvSpPr/>
      </dsp:nvSpPr>
      <dsp:spPr>
        <a:xfrm>
          <a:off x="2200132" y="1411"/>
          <a:ext cx="1695735" cy="1356588"/>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ru-RU" sz="1000" kern="1200" dirty="0" smtClean="0"/>
            <a:t>Малые профильные рабочие группы</a:t>
          </a:r>
          <a:endParaRPr lang="en-US" sz="1000" kern="1200" dirty="0" smtClean="0"/>
        </a:p>
        <a:p>
          <a:pPr lvl="0" algn="ctr" defTabSz="444500">
            <a:lnSpc>
              <a:spcPct val="90000"/>
            </a:lnSpc>
            <a:spcBef>
              <a:spcPct val="0"/>
            </a:spcBef>
            <a:spcAft>
              <a:spcPct val="35000"/>
            </a:spcAft>
          </a:pPr>
          <a:r>
            <a:rPr lang="en-US" sz="1000" kern="1200" dirty="0" smtClean="0"/>
            <a:t>(</a:t>
          </a:r>
          <a:r>
            <a:rPr lang="ru-RU" sz="1000" kern="1200" dirty="0" smtClean="0"/>
            <a:t>США</a:t>
          </a:r>
          <a:r>
            <a:rPr lang="en-US" sz="1000" kern="1200" dirty="0" smtClean="0"/>
            <a:t>-</a:t>
          </a:r>
          <a:r>
            <a:rPr lang="ru-RU" sz="1000" kern="1200" dirty="0" smtClean="0"/>
            <a:t>Мексика</a:t>
          </a:r>
          <a:r>
            <a:rPr lang="en-US" sz="1000" kern="1200" dirty="0" smtClean="0"/>
            <a:t>)</a:t>
          </a:r>
          <a:r>
            <a:rPr lang="ru-RU" sz="1000" kern="1200" dirty="0" smtClean="0"/>
            <a:t>:</a:t>
          </a:r>
          <a:endParaRPr lang="en-US" sz="1000" kern="1200" dirty="0" smtClean="0"/>
        </a:p>
        <a:p>
          <a:pPr lvl="0" algn="ctr" defTabSz="444500">
            <a:lnSpc>
              <a:spcPct val="90000"/>
            </a:lnSpc>
            <a:spcBef>
              <a:spcPct val="0"/>
            </a:spcBef>
            <a:spcAft>
              <a:spcPct val="35000"/>
            </a:spcAft>
          </a:pPr>
          <a:r>
            <a:rPr lang="ru-RU" sz="1000" kern="1200" dirty="0" smtClean="0"/>
            <a:t>эксперты из США и Мексики</a:t>
          </a:r>
          <a:endParaRPr lang="en-US" sz="1000" kern="1200" dirty="0"/>
        </a:p>
      </dsp:txBody>
      <dsp:txXfrm>
        <a:off x="2239865" y="41144"/>
        <a:ext cx="1616269" cy="1277122"/>
      </dsp:txXfrm>
    </dsp:sp>
    <dsp:sp modelId="{309918DF-0C9F-4AFE-961D-083BA5CE4733}">
      <dsp:nvSpPr>
        <dsp:cNvPr id="0" name=""/>
        <dsp:cNvSpPr/>
      </dsp:nvSpPr>
      <dsp:spPr>
        <a:xfrm rot="19498405">
          <a:off x="3714041" y="1920867"/>
          <a:ext cx="1510778"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9B7471-795E-45F5-A7C7-3B1414C1C37E}">
      <dsp:nvSpPr>
        <dsp:cNvPr id="0" name=""/>
        <dsp:cNvSpPr/>
      </dsp:nvSpPr>
      <dsp:spPr>
        <a:xfrm>
          <a:off x="4240140" y="1063372"/>
          <a:ext cx="1695735" cy="1356588"/>
        </a:xfrm>
        <a:prstGeom prst="roundRect">
          <a:avLst>
            <a:gd name="adj" fmla="val 10000"/>
          </a:avLst>
        </a:prstGeom>
        <a:solidFill>
          <a:srgbClr val="33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ru-RU" sz="1000" kern="1200" dirty="0" smtClean="0"/>
            <a:t>Заинтересованные стороны Мексики:</a:t>
          </a:r>
          <a:endParaRPr lang="en-US" sz="1000" kern="1200" dirty="0" smtClean="0"/>
        </a:p>
        <a:p>
          <a:pPr lvl="0" algn="l" defTabSz="444500">
            <a:lnSpc>
              <a:spcPct val="90000"/>
            </a:lnSpc>
            <a:spcBef>
              <a:spcPct val="0"/>
            </a:spcBef>
            <a:spcAft>
              <a:spcPct val="35000"/>
            </a:spcAft>
          </a:pPr>
          <a:r>
            <a:rPr lang="en-US" sz="1000" kern="1200" dirty="0" smtClean="0"/>
            <a:t>- </a:t>
          </a:r>
          <a:r>
            <a:rPr lang="ru-RU" sz="1000" kern="1200" dirty="0" smtClean="0"/>
            <a:t>фед. агентства;</a:t>
          </a:r>
          <a:endParaRPr lang="en-US" sz="1000" kern="1200" dirty="0" smtClean="0"/>
        </a:p>
        <a:p>
          <a:pPr lvl="0" algn="l" defTabSz="444500">
            <a:lnSpc>
              <a:spcPct val="90000"/>
            </a:lnSpc>
            <a:spcBef>
              <a:spcPct val="0"/>
            </a:spcBef>
            <a:spcAft>
              <a:spcPct val="35000"/>
            </a:spcAft>
          </a:pPr>
          <a:r>
            <a:rPr lang="en-US" sz="1000" kern="1200" dirty="0" smtClean="0"/>
            <a:t>- </a:t>
          </a:r>
          <a:r>
            <a:rPr lang="ru-RU" sz="1000" kern="1200" dirty="0" smtClean="0"/>
            <a:t>штаты;</a:t>
          </a:r>
          <a:endParaRPr lang="en-US" sz="1000" kern="1200" dirty="0" smtClean="0"/>
        </a:p>
        <a:p>
          <a:pPr lvl="0" algn="l" defTabSz="444500">
            <a:lnSpc>
              <a:spcPct val="90000"/>
            </a:lnSpc>
            <a:spcBef>
              <a:spcPct val="0"/>
            </a:spcBef>
            <a:spcAft>
              <a:spcPct val="35000"/>
            </a:spcAft>
          </a:pPr>
          <a:r>
            <a:rPr lang="en-US" sz="1000" kern="1200" dirty="0" smtClean="0"/>
            <a:t>- </a:t>
          </a:r>
          <a:r>
            <a:rPr lang="ru-RU" sz="1000" kern="1200" dirty="0" smtClean="0"/>
            <a:t>водопользователи;</a:t>
          </a:r>
          <a:endParaRPr lang="en-US" sz="1000" kern="1200" dirty="0" smtClean="0"/>
        </a:p>
        <a:p>
          <a:pPr lvl="0" algn="l" defTabSz="444500">
            <a:lnSpc>
              <a:spcPct val="90000"/>
            </a:lnSpc>
            <a:spcBef>
              <a:spcPct val="0"/>
            </a:spcBef>
            <a:spcAft>
              <a:spcPct val="35000"/>
            </a:spcAft>
          </a:pPr>
          <a:r>
            <a:rPr lang="en-US" sz="1000" kern="1200" dirty="0" smtClean="0"/>
            <a:t>- </a:t>
          </a:r>
          <a:r>
            <a:rPr lang="ru-RU" sz="1000" kern="1200" dirty="0" smtClean="0"/>
            <a:t>экологи.</a:t>
          </a:r>
          <a:r>
            <a:rPr lang="en-US" sz="1000" kern="1200" dirty="0" smtClean="0"/>
            <a:t> </a:t>
          </a:r>
          <a:endParaRPr lang="en-US" sz="1000" kern="1200" dirty="0"/>
        </a:p>
      </dsp:txBody>
      <dsp:txXfrm>
        <a:off x="4279873" y="1103105"/>
        <a:ext cx="1616269" cy="127712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644" cy="466086"/>
          </a:xfrm>
          <a:prstGeom prst="rect">
            <a:avLst/>
          </a:prstGeom>
          <a:noFill/>
          <a:ln w="9525">
            <a:noFill/>
            <a:miter lim="800000"/>
            <a:headEnd/>
            <a:tailEnd/>
          </a:ln>
          <a:effectLst/>
        </p:spPr>
        <p:txBody>
          <a:bodyPr vert="horz" wrap="square" lIns="91279" tIns="45639" rIns="91279" bIns="45639" numCol="1" anchor="t" anchorCtr="0" compatLnSpc="1">
            <a:prstTxWarp prst="textNoShape">
              <a:avLst/>
            </a:prstTxWarp>
          </a:bodyPr>
          <a:lstStyle>
            <a:lvl1pPr eaLnBrk="0" hangingPunct="0">
              <a:defRPr sz="1200">
                <a:latin typeface="Arial" charset="0"/>
              </a:defRPr>
            </a:lvl1pPr>
          </a:lstStyle>
          <a:p>
            <a:pPr>
              <a:defRPr/>
            </a:pPr>
            <a:endParaRPr lang="en-US" dirty="0"/>
          </a:p>
        </p:txBody>
      </p:sp>
      <p:sp>
        <p:nvSpPr>
          <p:cNvPr id="45059" name="Rectangle 3"/>
          <p:cNvSpPr>
            <a:spLocks noGrp="1" noChangeArrowheads="1"/>
          </p:cNvSpPr>
          <p:nvPr>
            <p:ph type="dt" sz="quarter" idx="1"/>
          </p:nvPr>
        </p:nvSpPr>
        <p:spPr bwMode="auto">
          <a:xfrm>
            <a:off x="3885185" y="0"/>
            <a:ext cx="2971644" cy="466086"/>
          </a:xfrm>
          <a:prstGeom prst="rect">
            <a:avLst/>
          </a:prstGeom>
          <a:noFill/>
          <a:ln w="9525">
            <a:noFill/>
            <a:miter lim="800000"/>
            <a:headEnd/>
            <a:tailEnd/>
          </a:ln>
          <a:effectLst/>
        </p:spPr>
        <p:txBody>
          <a:bodyPr vert="horz" wrap="square" lIns="91279" tIns="45639" rIns="91279" bIns="45639" numCol="1" anchor="t" anchorCtr="0" compatLnSpc="1">
            <a:prstTxWarp prst="textNoShape">
              <a:avLst/>
            </a:prstTxWarp>
          </a:bodyPr>
          <a:lstStyle>
            <a:lvl1pPr algn="r" eaLnBrk="0" hangingPunct="0">
              <a:defRPr sz="1200">
                <a:latin typeface="Arial" charset="0"/>
              </a:defRPr>
            </a:lvl1pPr>
          </a:lstStyle>
          <a:p>
            <a:pPr>
              <a:defRPr/>
            </a:pPr>
            <a:fld id="{9D9E6303-A625-4C17-942A-82BEBC624CC6}" type="datetimeFigureOut">
              <a:rPr lang="en-US"/>
              <a:pPr>
                <a:defRPr/>
              </a:pPr>
              <a:t>5/10/2015</a:t>
            </a:fld>
            <a:endParaRPr lang="en-US" dirty="0"/>
          </a:p>
        </p:txBody>
      </p:sp>
      <p:sp>
        <p:nvSpPr>
          <p:cNvPr id="45060" name="Rectangle 4"/>
          <p:cNvSpPr>
            <a:spLocks noGrp="1" noChangeArrowheads="1"/>
          </p:cNvSpPr>
          <p:nvPr>
            <p:ph type="ftr" sz="quarter" idx="2"/>
          </p:nvPr>
        </p:nvSpPr>
        <p:spPr bwMode="auto">
          <a:xfrm>
            <a:off x="0" y="8830316"/>
            <a:ext cx="2971644" cy="463977"/>
          </a:xfrm>
          <a:prstGeom prst="rect">
            <a:avLst/>
          </a:prstGeom>
          <a:noFill/>
          <a:ln w="9525">
            <a:noFill/>
            <a:miter lim="800000"/>
            <a:headEnd/>
            <a:tailEnd/>
          </a:ln>
          <a:effectLst/>
        </p:spPr>
        <p:txBody>
          <a:bodyPr vert="horz" wrap="square" lIns="91279" tIns="45639" rIns="91279" bIns="45639" numCol="1" anchor="b" anchorCtr="0" compatLnSpc="1">
            <a:prstTxWarp prst="textNoShape">
              <a:avLst/>
            </a:prstTxWarp>
          </a:bodyPr>
          <a:lstStyle>
            <a:lvl1pPr eaLnBrk="0" hangingPunct="0">
              <a:defRPr sz="1200">
                <a:latin typeface="Arial" charset="0"/>
              </a:defRPr>
            </a:lvl1pPr>
          </a:lstStyle>
          <a:p>
            <a:pPr>
              <a:defRPr/>
            </a:pPr>
            <a:endParaRPr lang="en-US" dirty="0"/>
          </a:p>
        </p:txBody>
      </p:sp>
      <p:sp>
        <p:nvSpPr>
          <p:cNvPr id="45061" name="Rectangle 5"/>
          <p:cNvSpPr>
            <a:spLocks noGrp="1" noChangeArrowheads="1"/>
          </p:cNvSpPr>
          <p:nvPr>
            <p:ph type="sldNum" sz="quarter" idx="3"/>
          </p:nvPr>
        </p:nvSpPr>
        <p:spPr bwMode="auto">
          <a:xfrm>
            <a:off x="3885185" y="8830316"/>
            <a:ext cx="2971644" cy="463977"/>
          </a:xfrm>
          <a:prstGeom prst="rect">
            <a:avLst/>
          </a:prstGeom>
          <a:noFill/>
          <a:ln w="9525">
            <a:noFill/>
            <a:miter lim="800000"/>
            <a:headEnd/>
            <a:tailEnd/>
          </a:ln>
          <a:effectLst/>
        </p:spPr>
        <p:txBody>
          <a:bodyPr vert="horz" wrap="square" lIns="91279" tIns="45639" rIns="91279" bIns="45639" numCol="1" anchor="b" anchorCtr="0" compatLnSpc="1">
            <a:prstTxWarp prst="textNoShape">
              <a:avLst/>
            </a:prstTxWarp>
          </a:bodyPr>
          <a:lstStyle>
            <a:lvl1pPr algn="r" eaLnBrk="0" hangingPunct="0">
              <a:defRPr sz="1200">
                <a:latin typeface="Arial" charset="0"/>
              </a:defRPr>
            </a:lvl1pPr>
          </a:lstStyle>
          <a:p>
            <a:pPr>
              <a:defRPr/>
            </a:pPr>
            <a:fld id="{0C585640-A8FC-4D8E-A782-F9731E8F9F34}" type="slidenum">
              <a:rPr lang="en-US"/>
              <a:pPr>
                <a:defRPr/>
              </a:pPr>
              <a:t>‹#›</a:t>
            </a:fld>
            <a:endParaRPr lang="en-US" dirty="0"/>
          </a:p>
        </p:txBody>
      </p:sp>
    </p:spTree>
    <p:extLst>
      <p:ext uri="{BB962C8B-B14F-4D97-AF65-F5344CB8AC3E}">
        <p14:creationId xmlns:p14="http://schemas.microsoft.com/office/powerpoint/2010/main" val="20340252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44" cy="466086"/>
          </a:xfrm>
          <a:prstGeom prst="rect">
            <a:avLst/>
          </a:prstGeom>
        </p:spPr>
        <p:txBody>
          <a:bodyPr vert="horz" wrap="square" lIns="91279" tIns="45639" rIns="91279" bIns="45639" numCol="1" anchor="t" anchorCtr="0" compatLnSpc="1">
            <a:prstTxWarp prst="textNoShape">
              <a:avLst/>
            </a:prstTxWarp>
          </a:bodyPr>
          <a:lstStyle>
            <a:lvl1pPr>
              <a:defRPr sz="1200">
                <a:latin typeface="Arial" charset="0"/>
              </a:defRPr>
            </a:lvl1pPr>
          </a:lstStyle>
          <a:p>
            <a:pPr>
              <a:defRPr/>
            </a:pPr>
            <a:endParaRPr lang="en-US" dirty="0"/>
          </a:p>
        </p:txBody>
      </p:sp>
      <p:sp>
        <p:nvSpPr>
          <p:cNvPr id="3" name="Date Placeholder 2"/>
          <p:cNvSpPr>
            <a:spLocks noGrp="1"/>
          </p:cNvSpPr>
          <p:nvPr>
            <p:ph type="dt" idx="1"/>
          </p:nvPr>
        </p:nvSpPr>
        <p:spPr>
          <a:xfrm>
            <a:off x="3885185" y="0"/>
            <a:ext cx="2971644" cy="466086"/>
          </a:xfrm>
          <a:prstGeom prst="rect">
            <a:avLst/>
          </a:prstGeom>
        </p:spPr>
        <p:txBody>
          <a:bodyPr vert="horz" lIns="91279" tIns="45639" rIns="91279" bIns="45639" rtlCol="0"/>
          <a:lstStyle>
            <a:lvl1pPr algn="r">
              <a:defRPr sz="1200">
                <a:latin typeface="Arial" charset="0"/>
              </a:defRPr>
            </a:lvl1pPr>
          </a:lstStyle>
          <a:p>
            <a:pPr>
              <a:defRPr/>
            </a:pPr>
            <a:fld id="{5B7FDD35-5B58-4B0F-BE3E-C3935E15AF05}" type="datetimeFigureOut">
              <a:rPr lang="en-US"/>
              <a:pPr>
                <a:defRPr/>
              </a:pPr>
              <a:t>5/10/2015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279" tIns="45639" rIns="91279" bIns="45639" rtlCol="0" anchor="ctr"/>
          <a:lstStyle/>
          <a:p>
            <a:pPr lvl="0"/>
            <a:endParaRPr lang="en-US" noProof="0" dirty="0" smtClean="0"/>
          </a:p>
        </p:txBody>
      </p:sp>
      <p:sp>
        <p:nvSpPr>
          <p:cNvPr id="5" name="Notes Placeholder 4"/>
          <p:cNvSpPr>
            <a:spLocks noGrp="1"/>
          </p:cNvSpPr>
          <p:nvPr>
            <p:ph type="body" sz="quarter" idx="3"/>
          </p:nvPr>
        </p:nvSpPr>
        <p:spPr>
          <a:xfrm>
            <a:off x="686035" y="4416213"/>
            <a:ext cx="5485931" cy="4184223"/>
          </a:xfrm>
          <a:prstGeom prst="rect">
            <a:avLst/>
          </a:prstGeom>
        </p:spPr>
        <p:txBody>
          <a:bodyPr vert="horz" lIns="91279" tIns="45639" rIns="91279" bIns="4563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316"/>
            <a:ext cx="2971644" cy="463977"/>
          </a:xfrm>
          <a:prstGeom prst="rect">
            <a:avLst/>
          </a:prstGeom>
        </p:spPr>
        <p:txBody>
          <a:bodyPr vert="horz" wrap="square" lIns="91279" tIns="45639" rIns="91279" bIns="45639" numCol="1" anchor="b" anchorCtr="0" compatLnSpc="1">
            <a:prstTxWarp prst="textNoShape">
              <a:avLst/>
            </a:prstTxWarp>
          </a:bodyPr>
          <a:lstStyle>
            <a:lvl1pPr>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85185" y="8830316"/>
            <a:ext cx="2971644" cy="463977"/>
          </a:xfrm>
          <a:prstGeom prst="rect">
            <a:avLst/>
          </a:prstGeom>
        </p:spPr>
        <p:txBody>
          <a:bodyPr vert="horz" lIns="91279" tIns="45639" rIns="91279" bIns="45639" rtlCol="0" anchor="b"/>
          <a:lstStyle>
            <a:lvl1pPr algn="r">
              <a:defRPr sz="1200">
                <a:latin typeface="Arial" charset="0"/>
              </a:defRPr>
            </a:lvl1pPr>
          </a:lstStyle>
          <a:p>
            <a:pPr>
              <a:defRPr/>
            </a:pPr>
            <a:fld id="{7606ABF0-001F-497B-9128-A6DCDE20561F}" type="slidenum">
              <a:rPr lang="en-US"/>
              <a:pPr>
                <a:defRPr/>
              </a:pPr>
              <a:t>‹#›</a:t>
            </a:fld>
            <a:endParaRPr lang="en-US" dirty="0"/>
          </a:p>
        </p:txBody>
      </p:sp>
    </p:spTree>
    <p:extLst>
      <p:ext uri="{BB962C8B-B14F-4D97-AF65-F5344CB8AC3E}">
        <p14:creationId xmlns:p14="http://schemas.microsoft.com/office/powerpoint/2010/main" val="23909535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150963A-CE8B-49BC-AA49-D020086F4C60}" type="slidenum">
              <a:rPr lang="en-US" smtClean="0"/>
              <a:t>1</a:t>
            </a:fld>
            <a:endParaRPr lang="en-US" dirty="0"/>
          </a:p>
        </p:txBody>
      </p:sp>
      <p:sp>
        <p:nvSpPr>
          <p:cNvPr id="5" name="TextBox 4"/>
          <p:cNvSpPr txBox="1"/>
          <p:nvPr/>
        </p:nvSpPr>
        <p:spPr>
          <a:xfrm>
            <a:off x="3756455" y="113067"/>
            <a:ext cx="2990336" cy="308198"/>
          </a:xfrm>
          <a:prstGeom prst="rect">
            <a:avLst/>
          </a:prstGeom>
          <a:noFill/>
        </p:spPr>
        <p:txBody>
          <a:bodyPr wrap="square" rtlCol="0">
            <a:spAutoFit/>
          </a:bodyPr>
          <a:lstStyle/>
          <a:p>
            <a:pPr algn="r"/>
            <a:r>
              <a:rPr lang="en-US" sz="1400" b="1" dirty="0" smtClean="0">
                <a:latin typeface="Arial Black" pitchFamily="34" charset="0"/>
              </a:rPr>
              <a:t>Agenda Number 11</a:t>
            </a:r>
            <a:r>
              <a:rPr lang="en-US" sz="1400" b="1" dirty="0" smtClean="0"/>
              <a:t>. </a:t>
            </a:r>
            <a:endParaRPr lang="en-US" sz="1400" b="1" dirty="0"/>
          </a:p>
        </p:txBody>
      </p:sp>
    </p:spTree>
    <p:extLst>
      <p:ext uri="{BB962C8B-B14F-4D97-AF65-F5344CB8AC3E}">
        <p14:creationId xmlns:p14="http://schemas.microsoft.com/office/powerpoint/2010/main" val="3700992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493541-D137-4113-A076-B615854EE6C5}" type="slidenum">
              <a:rPr lang="en-US"/>
              <a:pPr/>
              <a:t>21</a:t>
            </a:fld>
            <a:endParaRPr lang="en-US" dirty="0"/>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dirty="0"/>
              <a:t>Note the location of the Yuma Desalting Plant, adjacent to the Main Outlet Drain from Wellton-Mohawk Irrigation and Drainage District.  The YDP was located at this point to capture and treat WMIDD drainage water and treat it (reduce the salt) and deliver the product water to Mexico at Morelos Dam.  The original plan was to deliver the brine to the Santa Clara Slough, now called the Cienega de Santa Clara</a:t>
            </a:r>
          </a:p>
        </p:txBody>
      </p:sp>
    </p:spTree>
    <p:extLst>
      <p:ext uri="{BB962C8B-B14F-4D97-AF65-F5344CB8AC3E}">
        <p14:creationId xmlns:p14="http://schemas.microsoft.com/office/powerpoint/2010/main" val="3323172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Lake Mead began 2000 nearly full, with 25 MAF of active storage, declining about 15.4 MAF, slightly more than 1 MAF per year since that time.  Mead recovered 50’ of elevation due to high inflows in 2011 due to high inflows.  The equalization release “reset” Mead elevation by 3 years (the period it has taken to return to 2010 elevations).  The projected elevations show reaching 1078 on 1/1/16, within 3’ of the first shortage trigger elevation of 1075.</a:t>
            </a:r>
            <a:endParaRPr lang="en-US" dirty="0"/>
          </a:p>
        </p:txBody>
      </p:sp>
      <p:sp>
        <p:nvSpPr>
          <p:cNvPr id="4" name="Slide Number Placeholder 3"/>
          <p:cNvSpPr>
            <a:spLocks noGrp="1"/>
          </p:cNvSpPr>
          <p:nvPr>
            <p:ph type="sldNum" sz="quarter" idx="10"/>
          </p:nvPr>
        </p:nvSpPr>
        <p:spPr/>
        <p:txBody>
          <a:bodyPr/>
          <a:lstStyle/>
          <a:p>
            <a:pPr>
              <a:defRPr/>
            </a:pPr>
            <a:fld id="{36D2B571-3CD7-4503-AD54-75AB987096FD}" type="slidenum">
              <a:rPr lang="en-US" smtClean="0"/>
              <a:pPr>
                <a:defRPr/>
              </a:pPr>
              <a:t>22</a:t>
            </a:fld>
            <a:endParaRPr lang="en-US"/>
          </a:p>
        </p:txBody>
      </p:sp>
    </p:spTree>
    <p:extLst>
      <p:ext uri="{BB962C8B-B14F-4D97-AF65-F5344CB8AC3E}">
        <p14:creationId xmlns:p14="http://schemas.microsoft.com/office/powerpoint/2010/main" val="3076428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Powell was at 3,679’ on</a:t>
            </a:r>
            <a:r>
              <a:rPr lang="en-US" baseline="0" dirty="0" smtClean="0"/>
              <a:t> 1/2000 with 21.137 MAF storage (capacity is 3,700’). Mead was at 1,214’ on 1/2000 with 25.046 MAF storage (capacity is 1,220’).  Over the last 14 years, system storage has declined by an </a:t>
            </a:r>
            <a:r>
              <a:rPr lang="en-US" baseline="0" smtClean="0"/>
              <a:t>amount almost equal </a:t>
            </a:r>
            <a:r>
              <a:rPr lang="en-US" baseline="0" dirty="0" smtClean="0"/>
              <a:t>to the entire volume stored in Lake Mead at the start of the drought.</a:t>
            </a:r>
            <a:endParaRPr lang="en-US" dirty="0"/>
          </a:p>
        </p:txBody>
      </p:sp>
      <p:sp>
        <p:nvSpPr>
          <p:cNvPr id="4" name="Slide Number Placeholder 3"/>
          <p:cNvSpPr>
            <a:spLocks noGrp="1"/>
          </p:cNvSpPr>
          <p:nvPr>
            <p:ph type="sldNum" sz="quarter" idx="10"/>
          </p:nvPr>
        </p:nvSpPr>
        <p:spPr/>
        <p:txBody>
          <a:bodyPr/>
          <a:lstStyle/>
          <a:p>
            <a:pPr>
              <a:defRPr/>
            </a:pPr>
            <a:fld id="{36D2B571-3CD7-4503-AD54-75AB987096FD}" type="slidenum">
              <a:rPr lang="en-US" smtClean="0"/>
              <a:pPr>
                <a:defRPr/>
              </a:pPr>
              <a:t>24</a:t>
            </a:fld>
            <a:endParaRPr lang="en-US" dirty="0"/>
          </a:p>
        </p:txBody>
      </p:sp>
    </p:spTree>
    <p:extLst>
      <p:ext uri="{BB962C8B-B14F-4D97-AF65-F5344CB8AC3E}">
        <p14:creationId xmlns:p14="http://schemas.microsoft.com/office/powerpoint/2010/main" val="3076428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smtClean="0">
                <a:latin typeface="Arial" pitchFamily="34" charset="0"/>
              </a:rPr>
              <a:t>Minute 319</a:t>
            </a:r>
          </a:p>
          <a:p>
            <a:r>
              <a:rPr lang="en-US" dirty="0" smtClean="0">
                <a:latin typeface="Arial" pitchFamily="34" charset="0"/>
              </a:rPr>
              <a:t>Arizona, Nevada and Mexico will limit </a:t>
            </a:r>
            <a:r>
              <a:rPr lang="en-US" baseline="0" dirty="0" smtClean="0">
                <a:latin typeface="Arial" pitchFamily="34" charset="0"/>
              </a:rPr>
              <a:t>their use of Colorado River water when Lake Mead falls below identified elevations.</a:t>
            </a:r>
            <a:r>
              <a:rPr lang="en-US" dirty="0" smtClean="0"/>
              <a:t> Provides for binational cooperative measures under the 1944 Mexico Treaty</a:t>
            </a:r>
          </a:p>
          <a:p>
            <a:r>
              <a:rPr lang="en-US" dirty="0" smtClean="0"/>
              <a:t>Provides for sharing, storing and conserving water both during shortages and surpluses</a:t>
            </a:r>
          </a:p>
          <a:p>
            <a:r>
              <a:rPr lang="en-US" dirty="0" smtClean="0"/>
              <a:t>Funds environmental projects in Mexico</a:t>
            </a:r>
          </a:p>
          <a:p>
            <a:r>
              <a:rPr lang="en-US" dirty="0" smtClean="0"/>
              <a:t>Creates additional supplies for U.S. and Mexico through conservation</a:t>
            </a:r>
          </a:p>
          <a:p>
            <a:endParaRPr lang="en-US" baseline="0" dirty="0" smtClean="0">
              <a:latin typeface="Arial" pitchFamily="34" charset="0"/>
            </a:endParaRPr>
          </a:p>
          <a:p>
            <a:endParaRPr lang="en-US" baseline="0" dirty="0" smtClean="0">
              <a:latin typeface="Arial" pitchFamily="34" charset="0"/>
            </a:endParaRPr>
          </a:p>
          <a:p>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36D2B571-3CD7-4503-AD54-75AB987096FD}" type="slidenum">
              <a:rPr lang="en-US" smtClean="0"/>
              <a:pPr>
                <a:defRPr/>
              </a:pPr>
              <a:t>25</a:t>
            </a:fld>
            <a:endParaRPr lang="en-US" dirty="0"/>
          </a:p>
        </p:txBody>
      </p:sp>
    </p:spTree>
    <p:extLst>
      <p:ext uri="{BB962C8B-B14F-4D97-AF65-F5344CB8AC3E}">
        <p14:creationId xmlns:p14="http://schemas.microsoft.com/office/powerpoint/2010/main" val="3776499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Study has engaged with the broadest range of stakeholders</a:t>
            </a:r>
            <a:r>
              <a:rPr lang="en-US" baseline="0" dirty="0" smtClean="0"/>
              <a:t>.</a:t>
            </a: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5A8CFA-DAA0-4473-A3B2-BD1C74B1DC9F}" type="slidenum">
              <a:rPr lang="en-US" smtClean="0">
                <a:solidFill>
                  <a:prstClr val="black"/>
                </a:solidFill>
              </a:rPr>
              <a:pPr/>
              <a:t>28</a:t>
            </a:fld>
            <a:endParaRPr lang="en-US" dirty="0" smtClean="0">
              <a:solidFill>
                <a:prstClr val="black"/>
              </a:solidFill>
            </a:endParaRPr>
          </a:p>
        </p:txBody>
      </p:sp>
    </p:spTree>
    <p:extLst>
      <p:ext uri="{BB962C8B-B14F-4D97-AF65-F5344CB8AC3E}">
        <p14:creationId xmlns:p14="http://schemas.microsoft.com/office/powerpoint/2010/main" val="956949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Study has engaged with the broadest range of stakeholders</a:t>
            </a:r>
            <a:r>
              <a:rPr lang="en-US" baseline="0" dirty="0" smtClean="0"/>
              <a:t>.</a:t>
            </a: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5A8CFA-DAA0-4473-A3B2-BD1C74B1DC9F}" type="slidenum">
              <a:rPr lang="en-US" smtClean="0">
                <a:solidFill>
                  <a:prstClr val="black"/>
                </a:solidFill>
              </a:rPr>
              <a:pPr/>
              <a:t>29</a:t>
            </a:fld>
            <a:endParaRPr lang="en-US" dirty="0" smtClean="0">
              <a:solidFill>
                <a:prstClr val="black"/>
              </a:solidFill>
            </a:endParaRPr>
          </a:p>
        </p:txBody>
      </p:sp>
    </p:spTree>
    <p:extLst>
      <p:ext uri="{BB962C8B-B14F-4D97-AF65-F5344CB8AC3E}">
        <p14:creationId xmlns:p14="http://schemas.microsoft.com/office/powerpoint/2010/main" val="2331151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1ACBE-75D2-4B77-A175-00846FA51FA7}" type="slidenum">
              <a:rPr lang="en-US" smtClean="0"/>
              <a:pPr/>
              <a:t>31</a:t>
            </a:fld>
            <a:endParaRPr lang="en-US" dirty="0"/>
          </a:p>
        </p:txBody>
      </p:sp>
    </p:spTree>
    <p:extLst>
      <p:ext uri="{BB962C8B-B14F-4D97-AF65-F5344CB8AC3E}">
        <p14:creationId xmlns:p14="http://schemas.microsoft.com/office/powerpoint/2010/main" val="30496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Powell was at 3,679’ on</a:t>
            </a:r>
            <a:r>
              <a:rPr lang="en-US" baseline="0" dirty="0" smtClean="0"/>
              <a:t> 1/2000 with 21.137 MAF storage (capacity is 3,700’). Mead was at 1,214’ on 1/2000 with 25.046 MAF storage (capacity is 1,220’).  Over the last 14 years, system storage has declined by an </a:t>
            </a:r>
            <a:r>
              <a:rPr lang="en-US" baseline="0" smtClean="0"/>
              <a:t>amount almost equal </a:t>
            </a:r>
            <a:r>
              <a:rPr lang="en-US" baseline="0" dirty="0" smtClean="0"/>
              <a:t>to the entire volume stored in Lake Mead at the start of the drought.</a:t>
            </a:r>
            <a:endParaRPr lang="en-US" dirty="0"/>
          </a:p>
        </p:txBody>
      </p:sp>
      <p:sp>
        <p:nvSpPr>
          <p:cNvPr id="4" name="Slide Number Placeholder 3"/>
          <p:cNvSpPr>
            <a:spLocks noGrp="1"/>
          </p:cNvSpPr>
          <p:nvPr>
            <p:ph type="sldNum" sz="quarter" idx="10"/>
          </p:nvPr>
        </p:nvSpPr>
        <p:spPr/>
        <p:txBody>
          <a:bodyPr/>
          <a:lstStyle/>
          <a:p>
            <a:pPr>
              <a:defRPr/>
            </a:pPr>
            <a:fld id="{36D2B571-3CD7-4503-AD54-75AB987096FD}" type="slidenum">
              <a:rPr lang="en-US" smtClean="0"/>
              <a:pPr>
                <a:defRPr/>
              </a:pPr>
              <a:t>5</a:t>
            </a:fld>
            <a:endParaRPr lang="en-US" dirty="0"/>
          </a:p>
        </p:txBody>
      </p:sp>
    </p:spTree>
    <p:extLst>
      <p:ext uri="{BB962C8B-B14F-4D97-AF65-F5344CB8AC3E}">
        <p14:creationId xmlns:p14="http://schemas.microsoft.com/office/powerpoint/2010/main" val="307642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1922, the states and the federal government created the Colorado River compact, which divided the basin in upper (Wyoming, Utah, Colorado, and New Mexico) and lower (Nevada, California, and Arizona) basin, each one receiving 9,251 million of cubic meter (MCM) (7.5 million acre-feet (MAF)) of water rights entitlements. In the lower basin, Nevada, California, and Arizona are entitled, respectively, to 370.0 MCM (0.3 MAF), 5,427.3 MCM (4.4 MAF), and 3,453.8 MCM (2.8 MAF). Mexico and the US signed the 1944 treaty to share waters of the Colorado and Rio Grande Rivers. Mexico is entitled to 1.5 MAF per year, or lower during extraordinary drought conditions (</a:t>
            </a:r>
            <a:r>
              <a:rPr lang="en-US" sz="1200" u="none" strike="noStrike" kern="1200" dirty="0" smtClean="0">
                <a:solidFill>
                  <a:schemeClr val="tx1"/>
                </a:solidFill>
                <a:effectLst/>
                <a:latin typeface="+mn-lt"/>
                <a:ea typeface="+mn-ea"/>
                <a:cs typeface="+mn-cs"/>
                <a:hlinkClick r:id="" action="ppaction://hlinkfile" tooltip="Christensen, 2004 #20"/>
              </a:rPr>
              <a:t>Christensen et al. 2004</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 action="ppaction://hlinkfile" tooltip="Central Arizona Project, 2012 #21"/>
              </a:rPr>
              <a:t>Central Arizona Project 2012b</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2E22304-FBA8-459A-8C26-96E088D99EDE}" type="slidenum">
              <a:rPr lang="en-US" smtClean="0"/>
              <a:t>6</a:t>
            </a:fld>
            <a:endParaRPr lang="en-US" dirty="0"/>
          </a:p>
        </p:txBody>
      </p:sp>
    </p:spTree>
    <p:extLst>
      <p:ext uri="{BB962C8B-B14F-4D97-AF65-F5344CB8AC3E}">
        <p14:creationId xmlns:p14="http://schemas.microsoft.com/office/powerpoint/2010/main" val="1385662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3D3B532-BE45-4C06-89F9-48B8773BD03F}" type="slidenum">
              <a:rPr lang="en-US" smtClean="0">
                <a:solidFill>
                  <a:prstClr val="black"/>
                </a:solidFill>
              </a:rPr>
              <a:pPr/>
              <a:t>7</a:t>
            </a:fld>
            <a:endParaRPr lang="en-US" dirty="0" smtClean="0">
              <a:solidFill>
                <a:prstClr val="black"/>
              </a:solidFill>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b="1" dirty="0" smtClean="0">
              <a:latin typeface="Arial" charset="0"/>
            </a:endParaRPr>
          </a:p>
        </p:txBody>
      </p:sp>
    </p:spTree>
    <p:extLst>
      <p:ext uri="{BB962C8B-B14F-4D97-AF65-F5344CB8AC3E}">
        <p14:creationId xmlns:p14="http://schemas.microsoft.com/office/powerpoint/2010/main" val="85638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22304-FBA8-459A-8C26-96E088D99EDE}" type="slidenum">
              <a:rPr lang="en-US" smtClean="0"/>
              <a:t>9</a:t>
            </a:fld>
            <a:endParaRPr lang="en-US" dirty="0"/>
          </a:p>
        </p:txBody>
      </p:sp>
    </p:spTree>
    <p:extLst>
      <p:ext uri="{BB962C8B-B14F-4D97-AF65-F5344CB8AC3E}">
        <p14:creationId xmlns:p14="http://schemas.microsoft.com/office/powerpoint/2010/main" val="265949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C3CE4A16-E58B-4659-9721-BF59B6203C2D}" type="slidenum">
              <a:rPr lang="en-US" sz="1200"/>
              <a:pPr eaLnBrk="1" hangingPunct="1"/>
              <a:t>13</a:t>
            </a:fld>
            <a:endParaRPr lang="en-US" sz="1200"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34384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Law</a:t>
            </a:r>
            <a:r>
              <a:rPr lang="en-US" baseline="0" dirty="0" smtClean="0"/>
              <a:t> of the River documents is the management framework for the Colorado River’s water resources</a:t>
            </a:r>
            <a:endParaRPr lang="en-US" dirty="0"/>
          </a:p>
        </p:txBody>
      </p:sp>
      <p:sp>
        <p:nvSpPr>
          <p:cNvPr id="4" name="Slide Number Placeholder 3"/>
          <p:cNvSpPr>
            <a:spLocks noGrp="1"/>
          </p:cNvSpPr>
          <p:nvPr>
            <p:ph type="sldNum" sz="quarter" idx="10"/>
          </p:nvPr>
        </p:nvSpPr>
        <p:spPr/>
        <p:txBody>
          <a:bodyPr/>
          <a:lstStyle/>
          <a:p>
            <a:fld id="{C2E22304-FBA8-459A-8C26-96E088D99EDE}" type="slidenum">
              <a:rPr lang="en-US" smtClean="0"/>
              <a:t>14</a:t>
            </a:fld>
            <a:endParaRPr lang="en-US" dirty="0"/>
          </a:p>
        </p:txBody>
      </p:sp>
    </p:spTree>
    <p:extLst>
      <p:ext uri="{BB962C8B-B14F-4D97-AF65-F5344CB8AC3E}">
        <p14:creationId xmlns:p14="http://schemas.microsoft.com/office/powerpoint/2010/main" val="1193553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Section 602(a) of 1968 Colorado River Basin Project Act (CRBPA) contains the basis and provisions for the conjunctive operation of the Colorado Basin’s reservoirs (Criteria for Coordinated Long-Range Operation of Colorado River Reservoirs (LROC), the Mexican Treaty obligation, and the Upper Basin Compact of 1948.</a:t>
            </a:r>
          </a:p>
          <a:p>
            <a:endParaRPr lang="en-US" dirty="0"/>
          </a:p>
        </p:txBody>
      </p:sp>
      <p:sp>
        <p:nvSpPr>
          <p:cNvPr id="4" name="Slide Number Placeholder 3"/>
          <p:cNvSpPr>
            <a:spLocks noGrp="1"/>
          </p:cNvSpPr>
          <p:nvPr>
            <p:ph type="sldNum" sz="quarter" idx="10"/>
          </p:nvPr>
        </p:nvSpPr>
        <p:spPr/>
        <p:txBody>
          <a:bodyPr/>
          <a:lstStyle/>
          <a:p>
            <a:fld id="{C2E22304-FBA8-459A-8C26-96E088D99EDE}" type="slidenum">
              <a:rPr lang="en-US" smtClean="0"/>
              <a:t>15</a:t>
            </a:fld>
            <a:endParaRPr lang="en-US" dirty="0"/>
          </a:p>
        </p:txBody>
      </p:sp>
    </p:spTree>
    <p:extLst>
      <p:ext uri="{BB962C8B-B14F-4D97-AF65-F5344CB8AC3E}">
        <p14:creationId xmlns:p14="http://schemas.microsoft.com/office/powerpoint/2010/main" val="2126589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map shows key facilities in the Yuma area related to implementation of the US-Mexico water treaty and salinity management</a:t>
            </a:r>
            <a:r>
              <a:rPr lang="en-US" baseline="0" dirty="0" smtClean="0"/>
              <a:t>.  Key features include the Imperial Dam,</a:t>
            </a:r>
            <a:r>
              <a:rPr lang="en-US" dirty="0" smtClean="0"/>
              <a:t> Morelos Dam, SIB, </a:t>
            </a:r>
            <a:r>
              <a:rPr lang="en-US" baseline="0" dirty="0" smtClean="0"/>
              <a:t>All American Canal (Imperial Irrigation District and Coachella in California), Mexicali Valley, San Luis, Yuma area</a:t>
            </a:r>
            <a:r>
              <a:rPr lang="en-US" dirty="0" smtClean="0"/>
              <a:t> </a:t>
            </a:r>
            <a:r>
              <a:rPr lang="en-US" baseline="0" dirty="0" smtClean="0"/>
              <a:t>, Wellton Mohawk Irrigation and Drainage District, Cienega de Santa Clara, the All American Canal, Imperial Dam, YDP, and Yuma valley irrigation.  The salinity differential</a:t>
            </a:r>
            <a:r>
              <a:rPr lang="en-US" dirty="0" smtClean="0"/>
              <a:t> is calculated as the difference between NIB and Imperial Dam &gt; 115 +/- 30 ppm.  The amount of drainage water delivered from the Yuma area to Mexico is driven by the salinity of Colorado River water reaching Imperial Dam.  In general, the US delivers about 80% Colorado River water blended with about 20% drainage water to Mexico.</a:t>
            </a:r>
          </a:p>
          <a:p>
            <a:endParaRPr lang="en-US" dirty="0"/>
          </a:p>
        </p:txBody>
      </p:sp>
      <p:sp>
        <p:nvSpPr>
          <p:cNvPr id="4" name="Slide Number Placeholder 3"/>
          <p:cNvSpPr>
            <a:spLocks noGrp="1"/>
          </p:cNvSpPr>
          <p:nvPr>
            <p:ph type="sldNum" sz="quarter" idx="10"/>
          </p:nvPr>
        </p:nvSpPr>
        <p:spPr/>
        <p:txBody>
          <a:bodyPr/>
          <a:lstStyle/>
          <a:p>
            <a:fld id="{D150963A-CE8B-49BC-AA49-D020086F4C60}" type="slidenum">
              <a:rPr lang="en-US" smtClean="0"/>
              <a:pPr/>
              <a:t>20</a:t>
            </a:fld>
            <a:endParaRPr lang="en-US" dirty="0"/>
          </a:p>
        </p:txBody>
      </p:sp>
    </p:spTree>
    <p:extLst>
      <p:ext uri="{BB962C8B-B14F-4D97-AF65-F5344CB8AC3E}">
        <p14:creationId xmlns:p14="http://schemas.microsoft.com/office/powerpoint/2010/main" val="2229853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Arial Bold 36 Point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 – Arial Bold 24 Point</a:t>
            </a:r>
          </a:p>
          <a:p>
            <a:pPr lvl="1"/>
            <a:r>
              <a:rPr lang="en-US" dirty="0" smtClean="0"/>
              <a:t>Second level – Arial Bold 20 Point</a:t>
            </a:r>
          </a:p>
          <a:p>
            <a:pPr lvl="2"/>
            <a:r>
              <a:rPr lang="en-US" dirty="0" smtClean="0"/>
              <a:t>Third level – Arial Bold 18 Point</a:t>
            </a:r>
          </a:p>
          <a:p>
            <a:pPr lvl="3"/>
            <a:r>
              <a:rPr lang="en-US" dirty="0" smtClean="0"/>
              <a:t>Fourth level – Arial Bold 16 Point</a:t>
            </a:r>
          </a:p>
          <a:p>
            <a:pPr lvl="4"/>
            <a:r>
              <a:rPr lang="en-US" dirty="0" smtClean="0"/>
              <a:t>Fifth level – Arial Bold 14 Point</a:t>
            </a:r>
          </a:p>
          <a:p>
            <a:pPr lvl="4"/>
            <a:endParaRPr lang="en-US" dirty="0" smtClean="0"/>
          </a:p>
          <a:p>
            <a:pPr lvl="0"/>
            <a:r>
              <a:rPr lang="en-US" dirty="0" smtClean="0"/>
              <a:t>All Left Justified, no centering</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002060"/>
          </a:solidFill>
          <a:latin typeface="+mj-lt"/>
          <a:ea typeface="+mj-ea"/>
          <a:cs typeface="+mj-cs"/>
        </a:defRPr>
      </a:lvl1pPr>
      <a:lvl2pPr algn="l" rtl="0" eaLnBrk="0" fontAlgn="base" hangingPunct="0">
        <a:spcBef>
          <a:spcPct val="0"/>
        </a:spcBef>
        <a:spcAft>
          <a:spcPct val="0"/>
        </a:spcAft>
        <a:defRPr sz="3600" b="1">
          <a:solidFill>
            <a:schemeClr val="bg1"/>
          </a:solidFill>
          <a:latin typeface="Arial" charset="0"/>
        </a:defRPr>
      </a:lvl2pPr>
      <a:lvl3pPr algn="l" rtl="0" eaLnBrk="0" fontAlgn="base" hangingPunct="0">
        <a:spcBef>
          <a:spcPct val="0"/>
        </a:spcBef>
        <a:spcAft>
          <a:spcPct val="0"/>
        </a:spcAft>
        <a:defRPr sz="3600" b="1">
          <a:solidFill>
            <a:schemeClr val="bg1"/>
          </a:solidFill>
          <a:latin typeface="Arial" charset="0"/>
        </a:defRPr>
      </a:lvl3pPr>
      <a:lvl4pPr algn="l" rtl="0" eaLnBrk="0" fontAlgn="base" hangingPunct="0">
        <a:spcBef>
          <a:spcPct val="0"/>
        </a:spcBef>
        <a:spcAft>
          <a:spcPct val="0"/>
        </a:spcAft>
        <a:defRPr sz="3600" b="1">
          <a:solidFill>
            <a:schemeClr val="bg1"/>
          </a:solidFill>
          <a:latin typeface="Arial" charset="0"/>
        </a:defRPr>
      </a:lvl4pPr>
      <a:lvl5pPr algn="l" rtl="0" eaLnBrk="0" fontAlgn="base" hangingPunct="0">
        <a:spcBef>
          <a:spcPct val="0"/>
        </a:spcBef>
        <a:spcAft>
          <a:spcPct val="0"/>
        </a:spcAft>
        <a:defRPr sz="3600" b="1">
          <a:solidFill>
            <a:schemeClr val="bg1"/>
          </a:solidFill>
          <a:latin typeface="Arial" charset="0"/>
        </a:defRPr>
      </a:lvl5pPr>
      <a:lvl6pPr marL="457200" algn="l" rtl="0" fontAlgn="base">
        <a:spcBef>
          <a:spcPct val="0"/>
        </a:spcBef>
        <a:spcAft>
          <a:spcPct val="0"/>
        </a:spcAft>
        <a:defRPr sz="3600" b="1">
          <a:solidFill>
            <a:schemeClr val="bg1"/>
          </a:solidFill>
          <a:latin typeface="Arial" charset="0"/>
        </a:defRPr>
      </a:lvl6pPr>
      <a:lvl7pPr marL="914400" algn="l" rtl="0" fontAlgn="base">
        <a:spcBef>
          <a:spcPct val="0"/>
        </a:spcBef>
        <a:spcAft>
          <a:spcPct val="0"/>
        </a:spcAft>
        <a:defRPr sz="3600" b="1">
          <a:solidFill>
            <a:schemeClr val="bg1"/>
          </a:solidFill>
          <a:latin typeface="Arial" charset="0"/>
        </a:defRPr>
      </a:lvl7pPr>
      <a:lvl8pPr marL="1371600" algn="l" rtl="0" fontAlgn="base">
        <a:spcBef>
          <a:spcPct val="0"/>
        </a:spcBef>
        <a:spcAft>
          <a:spcPct val="0"/>
        </a:spcAft>
        <a:defRPr sz="3600" b="1">
          <a:solidFill>
            <a:schemeClr val="bg1"/>
          </a:solidFill>
          <a:latin typeface="Arial" charset="0"/>
        </a:defRPr>
      </a:lvl8pPr>
      <a:lvl9pPr marL="1828800" algn="l"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b="1">
          <a:solidFill>
            <a:srgbClr val="002060"/>
          </a:solidFill>
          <a:latin typeface="+mn-lt"/>
          <a:ea typeface="+mn-ea"/>
          <a:cs typeface="+mn-cs"/>
        </a:defRPr>
      </a:lvl1pPr>
      <a:lvl2pPr marL="742950" indent="-285750" algn="l" rtl="0" eaLnBrk="0" fontAlgn="base" hangingPunct="0">
        <a:spcBef>
          <a:spcPct val="20000"/>
        </a:spcBef>
        <a:spcAft>
          <a:spcPct val="0"/>
        </a:spcAft>
        <a:buChar char="–"/>
        <a:defRPr sz="2000" b="1">
          <a:solidFill>
            <a:srgbClr val="002060"/>
          </a:solidFill>
          <a:latin typeface="+mn-lt"/>
        </a:defRPr>
      </a:lvl2pPr>
      <a:lvl3pPr marL="1143000" indent="-228600" algn="l" rtl="0" eaLnBrk="0" fontAlgn="base" hangingPunct="0">
        <a:spcBef>
          <a:spcPct val="20000"/>
        </a:spcBef>
        <a:spcAft>
          <a:spcPct val="0"/>
        </a:spcAft>
        <a:buChar char="•"/>
        <a:defRPr b="1">
          <a:solidFill>
            <a:srgbClr val="002060"/>
          </a:solidFill>
          <a:latin typeface="+mn-lt"/>
        </a:defRPr>
      </a:lvl3pPr>
      <a:lvl4pPr marL="1600200" indent="-228600" algn="l" rtl="0" eaLnBrk="0" fontAlgn="base" hangingPunct="0">
        <a:spcBef>
          <a:spcPct val="20000"/>
        </a:spcBef>
        <a:spcAft>
          <a:spcPct val="0"/>
        </a:spcAft>
        <a:buChar char="–"/>
        <a:defRPr sz="1600" b="1">
          <a:solidFill>
            <a:srgbClr val="002060"/>
          </a:solidFill>
          <a:latin typeface="+mn-lt"/>
        </a:defRPr>
      </a:lvl4pPr>
      <a:lvl5pPr marL="2057400" indent="-228600" algn="l" rtl="0" eaLnBrk="0" fontAlgn="base" hangingPunct="0">
        <a:spcBef>
          <a:spcPct val="20000"/>
        </a:spcBef>
        <a:spcAft>
          <a:spcPct val="0"/>
        </a:spcAft>
        <a:buChar char="»"/>
        <a:defRPr sz="1400" b="1">
          <a:solidFill>
            <a:srgbClr val="002060"/>
          </a:solidFill>
          <a:latin typeface="+mn-lt"/>
        </a:defRPr>
      </a:lvl5pPr>
      <a:lvl6pPr marL="2514600" indent="-228600" algn="l" rtl="0" fontAlgn="base">
        <a:spcBef>
          <a:spcPct val="20000"/>
        </a:spcBef>
        <a:spcAft>
          <a:spcPct val="0"/>
        </a:spcAft>
        <a:buChar char="»"/>
        <a:defRPr sz="1400" b="1">
          <a:solidFill>
            <a:schemeClr val="bg1"/>
          </a:solidFill>
          <a:latin typeface="+mn-lt"/>
        </a:defRPr>
      </a:lvl6pPr>
      <a:lvl7pPr marL="2971800" indent="-228600" algn="l" rtl="0" fontAlgn="base">
        <a:spcBef>
          <a:spcPct val="20000"/>
        </a:spcBef>
        <a:spcAft>
          <a:spcPct val="0"/>
        </a:spcAft>
        <a:buChar char="»"/>
        <a:defRPr sz="1400" b="1">
          <a:solidFill>
            <a:schemeClr val="bg1"/>
          </a:solidFill>
          <a:latin typeface="+mn-lt"/>
        </a:defRPr>
      </a:lvl7pPr>
      <a:lvl8pPr marL="3429000" indent="-228600" algn="l" rtl="0" fontAlgn="base">
        <a:spcBef>
          <a:spcPct val="20000"/>
        </a:spcBef>
        <a:spcAft>
          <a:spcPct val="0"/>
        </a:spcAft>
        <a:buChar char="»"/>
        <a:defRPr sz="1400" b="1">
          <a:solidFill>
            <a:schemeClr val="bg1"/>
          </a:solidFill>
          <a:latin typeface="+mn-lt"/>
        </a:defRPr>
      </a:lvl8pPr>
      <a:lvl9pPr marL="3886200" indent="-228600" algn="l" rtl="0" fontAlgn="base">
        <a:spcBef>
          <a:spcPct val="20000"/>
        </a:spcBef>
        <a:spcAft>
          <a:spcPct val="0"/>
        </a:spcAft>
        <a:buChar char="»"/>
        <a:defRPr sz="14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Covers-F.jpg"/>
          <p:cNvPicPr>
            <a:picLocks noChangeAspect="1"/>
          </p:cNvPicPr>
          <p:nvPr/>
        </p:nvPicPr>
        <p:blipFill>
          <a:blip r:embed="rId3"/>
          <a:stretch>
            <a:fillRect/>
          </a:stretch>
        </p:blipFill>
        <p:spPr>
          <a:xfrm>
            <a:off x="0" y="0"/>
            <a:ext cx="9144000" cy="6858000"/>
          </a:xfrm>
          <a:prstGeom prst="rect">
            <a:avLst/>
          </a:prstGeom>
        </p:spPr>
      </p:pic>
      <p:sp>
        <p:nvSpPr>
          <p:cNvPr id="6" name="TextBox 5"/>
          <p:cNvSpPr txBox="1"/>
          <p:nvPr/>
        </p:nvSpPr>
        <p:spPr>
          <a:xfrm>
            <a:off x="238991" y="181213"/>
            <a:ext cx="8524009" cy="3693319"/>
          </a:xfrm>
          <a:prstGeom prst="rect">
            <a:avLst/>
          </a:prstGeom>
          <a:noFill/>
        </p:spPr>
        <p:txBody>
          <a:bodyPr wrap="square" rtlCol="0">
            <a:spAutoFit/>
          </a:bodyPr>
          <a:lstStyle/>
          <a:p>
            <a:r>
              <a:rPr lang="ru-RU" sz="3200" b="1" dirty="0" smtClean="0">
                <a:solidFill>
                  <a:schemeClr val="bg1"/>
                </a:solidFill>
                <a:latin typeface="Century Gothic"/>
                <a:cs typeface="Century Gothic"/>
              </a:rPr>
              <a:t>Двустороннее управление водными ресурсами в условиях изменения климата и растущих потребностей</a:t>
            </a:r>
            <a:r>
              <a:rPr lang="en-US" sz="3200" b="1" dirty="0" smtClean="0">
                <a:solidFill>
                  <a:schemeClr val="bg1"/>
                </a:solidFill>
                <a:latin typeface="Century Gothic"/>
                <a:cs typeface="Century Gothic"/>
              </a:rPr>
              <a:t>: </a:t>
            </a:r>
            <a:r>
              <a:rPr lang="ru-RU" sz="3200" b="1" dirty="0" smtClean="0">
                <a:solidFill>
                  <a:schemeClr val="bg1"/>
                </a:solidFill>
                <a:latin typeface="Century Gothic"/>
                <a:cs typeface="Century Gothic"/>
              </a:rPr>
              <a:t>пример речной системы Колорадо </a:t>
            </a:r>
            <a:r>
              <a:rPr lang="en-US" sz="3200" b="1" dirty="0" smtClean="0">
                <a:solidFill>
                  <a:schemeClr val="bg1"/>
                </a:solidFill>
                <a:latin typeface="Century Gothic"/>
                <a:cs typeface="Century Gothic"/>
              </a:rPr>
              <a:t>– </a:t>
            </a:r>
            <a:r>
              <a:rPr lang="ru-RU" sz="3200" b="1" dirty="0" smtClean="0">
                <a:solidFill>
                  <a:schemeClr val="bg1"/>
                </a:solidFill>
                <a:latin typeface="Century Gothic"/>
                <a:cs typeface="Century Gothic"/>
              </a:rPr>
              <a:t>США и Мексика</a:t>
            </a:r>
            <a:endParaRPr lang="en-US" sz="3200" b="1" dirty="0" smtClean="0">
              <a:solidFill>
                <a:schemeClr val="bg1"/>
              </a:solidFill>
              <a:latin typeface="Century Gothic"/>
              <a:cs typeface="Century Gothic"/>
            </a:endParaRPr>
          </a:p>
          <a:p>
            <a:endParaRPr lang="en-US" sz="1200" dirty="0" smtClean="0">
              <a:solidFill>
                <a:schemeClr val="bg1"/>
              </a:solidFill>
              <a:latin typeface="Century Gothic"/>
              <a:cs typeface="Century Gothic"/>
            </a:endParaRPr>
          </a:p>
          <a:p>
            <a:r>
              <a:rPr lang="ru-RU" sz="1400" dirty="0" err="1" smtClean="0">
                <a:solidFill>
                  <a:schemeClr val="bg1"/>
                </a:solidFill>
                <a:latin typeface="Century Gothic"/>
                <a:cs typeface="Century Gothic"/>
              </a:rPr>
              <a:t>Чак</a:t>
            </a:r>
            <a:r>
              <a:rPr lang="ru-RU" sz="1400" dirty="0" smtClean="0">
                <a:solidFill>
                  <a:schemeClr val="bg1"/>
                </a:solidFill>
                <a:latin typeface="Century Gothic"/>
                <a:cs typeface="Century Gothic"/>
              </a:rPr>
              <a:t> </a:t>
            </a:r>
            <a:r>
              <a:rPr lang="ru-RU" sz="1400" dirty="0" err="1" smtClean="0">
                <a:solidFill>
                  <a:schemeClr val="bg1"/>
                </a:solidFill>
                <a:latin typeface="Century Gothic"/>
                <a:cs typeface="Century Gothic"/>
              </a:rPr>
              <a:t>Куллом</a:t>
            </a:r>
            <a:r>
              <a:rPr lang="ru-RU" sz="1400" dirty="0" smtClean="0">
                <a:solidFill>
                  <a:schemeClr val="bg1"/>
                </a:solidFill>
                <a:latin typeface="Century Gothic"/>
                <a:cs typeface="Century Gothic"/>
              </a:rPr>
              <a:t>,</a:t>
            </a:r>
            <a:endParaRPr lang="en-US" sz="1400" dirty="0" smtClean="0">
              <a:solidFill>
                <a:schemeClr val="bg1"/>
              </a:solidFill>
              <a:latin typeface="Century Gothic"/>
              <a:cs typeface="Century Gothic"/>
            </a:endParaRPr>
          </a:p>
          <a:p>
            <a:r>
              <a:rPr lang="ru-RU" sz="1200" dirty="0" smtClean="0">
                <a:solidFill>
                  <a:schemeClr val="bg1"/>
                </a:solidFill>
                <a:latin typeface="Century Gothic"/>
                <a:cs typeface="Century Gothic"/>
              </a:rPr>
              <a:t>Менеджер программ </a:t>
            </a:r>
          </a:p>
          <a:p>
            <a:r>
              <a:rPr lang="ru-RU" sz="1200" dirty="0" smtClean="0">
                <a:solidFill>
                  <a:schemeClr val="bg1"/>
                </a:solidFill>
                <a:latin typeface="Century Gothic"/>
                <a:cs typeface="Century Gothic"/>
              </a:rPr>
              <a:t>по р. Колорадо</a:t>
            </a:r>
            <a:endParaRPr lang="en-US" sz="1200" dirty="0" smtClean="0">
              <a:solidFill>
                <a:schemeClr val="bg1"/>
              </a:solidFill>
              <a:latin typeface="Century Gothic"/>
              <a:cs typeface="Century Gothic"/>
            </a:endParaRPr>
          </a:p>
          <a:p>
            <a:endParaRPr lang="ru-RU" sz="1200" dirty="0" smtClean="0">
              <a:solidFill>
                <a:schemeClr val="bg1"/>
              </a:solidFill>
              <a:latin typeface="Century Gothic"/>
              <a:cs typeface="Century Gothic"/>
            </a:endParaRPr>
          </a:p>
          <a:p>
            <a:r>
              <a:rPr lang="en-US" sz="1200" dirty="0" smtClean="0">
                <a:solidFill>
                  <a:schemeClr val="bg1"/>
                </a:solidFill>
                <a:latin typeface="Century Gothic"/>
                <a:cs typeface="Century Gothic"/>
              </a:rPr>
              <a:t>10</a:t>
            </a:r>
            <a:r>
              <a:rPr lang="ru-RU" sz="1200" dirty="0" smtClean="0">
                <a:solidFill>
                  <a:schemeClr val="bg1"/>
                </a:solidFill>
                <a:latin typeface="Century Gothic"/>
                <a:cs typeface="Century Gothic"/>
              </a:rPr>
              <a:t> мая</a:t>
            </a:r>
            <a:r>
              <a:rPr lang="en-US" sz="1200" dirty="0" smtClean="0">
                <a:solidFill>
                  <a:schemeClr val="bg1"/>
                </a:solidFill>
                <a:latin typeface="Century Gothic"/>
                <a:cs typeface="Century Gothic"/>
              </a:rPr>
              <a:t> 2015</a:t>
            </a:r>
            <a:r>
              <a:rPr lang="ru-RU" sz="1200" dirty="0" smtClean="0">
                <a:solidFill>
                  <a:schemeClr val="bg1"/>
                </a:solidFill>
                <a:latin typeface="Century Gothic"/>
                <a:cs typeface="Century Gothic"/>
              </a:rPr>
              <a:t> г.</a:t>
            </a:r>
            <a:endParaRPr lang="en-US" sz="1200" dirty="0">
              <a:solidFill>
                <a:schemeClr val="bg1"/>
              </a:solidFill>
              <a:latin typeface="Century Gothic"/>
              <a:cs typeface="Century Gothic"/>
            </a:endParaRPr>
          </a:p>
        </p:txBody>
      </p:sp>
    </p:spTree>
    <p:extLst>
      <p:ext uri="{BB962C8B-B14F-4D97-AF65-F5344CB8AC3E}">
        <p14:creationId xmlns:p14="http://schemas.microsoft.com/office/powerpoint/2010/main" val="2314162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03237"/>
            <a:ext cx="8229600" cy="1143000"/>
          </a:xfrm>
        </p:spPr>
        <p:txBody>
          <a:bodyPr/>
          <a:lstStyle/>
          <a:p>
            <a:r>
              <a:rPr lang="ru-RU" dirty="0" smtClean="0"/>
              <a:t>Инструменты </a:t>
            </a:r>
            <a:br>
              <a:rPr lang="ru-RU" dirty="0" smtClean="0"/>
            </a:br>
            <a:r>
              <a:rPr lang="ru-RU" dirty="0" smtClean="0"/>
              <a:t>гидрологического </a:t>
            </a:r>
            <a:br>
              <a:rPr lang="ru-RU" dirty="0" smtClean="0"/>
            </a:br>
            <a:r>
              <a:rPr lang="ru-RU" dirty="0" smtClean="0"/>
              <a:t>моделирования</a:t>
            </a:r>
            <a:endParaRPr lang="en-US" dirty="0"/>
          </a:p>
        </p:txBody>
      </p:sp>
      <p:sp>
        <p:nvSpPr>
          <p:cNvPr id="3" name="Content Placeholder 2"/>
          <p:cNvSpPr>
            <a:spLocks noGrp="1"/>
          </p:cNvSpPr>
          <p:nvPr>
            <p:ph idx="1"/>
          </p:nvPr>
        </p:nvSpPr>
        <p:spPr>
          <a:xfrm>
            <a:off x="304800" y="2027237"/>
            <a:ext cx="4419600" cy="4525963"/>
          </a:xfrm>
        </p:spPr>
        <p:txBody>
          <a:bodyPr/>
          <a:lstStyle/>
          <a:p>
            <a:r>
              <a:rPr lang="ru-RU" dirty="0" smtClean="0"/>
              <a:t>Комплексное моделирование;</a:t>
            </a:r>
          </a:p>
          <a:p>
            <a:r>
              <a:rPr lang="ru-RU" dirty="0" smtClean="0"/>
              <a:t>Эксплуатация водохранилищ;</a:t>
            </a:r>
            <a:endParaRPr lang="en-US" dirty="0" smtClean="0"/>
          </a:p>
          <a:p>
            <a:r>
              <a:rPr lang="ru-RU" dirty="0" smtClean="0"/>
              <a:t>Гидрология;</a:t>
            </a:r>
            <a:endParaRPr lang="en-US" dirty="0" smtClean="0"/>
          </a:p>
          <a:p>
            <a:r>
              <a:rPr lang="ru-RU" dirty="0" smtClean="0"/>
              <a:t>Водопользование/   спрос на воду;</a:t>
            </a:r>
            <a:endParaRPr lang="en-US" dirty="0" smtClean="0"/>
          </a:p>
          <a:p>
            <a:r>
              <a:rPr lang="ru-RU" dirty="0" smtClean="0"/>
              <a:t>Прогнозирование в реальном времени.</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08604"/>
            <a:ext cx="4295775" cy="649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785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lstStyle/>
          <a:p>
            <a:r>
              <a:rPr lang="ru-RU" dirty="0" smtClean="0"/>
              <a:t>Значимые </a:t>
            </a:r>
            <a:br>
              <a:rPr lang="ru-RU" dirty="0" smtClean="0"/>
            </a:br>
            <a:r>
              <a:rPr lang="ru-RU" dirty="0" smtClean="0"/>
              <a:t>водохранилища </a:t>
            </a:r>
            <a:br>
              <a:rPr lang="ru-RU" dirty="0" smtClean="0"/>
            </a:b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57800" y="1237412"/>
            <a:ext cx="3352800" cy="181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181600" y="3135868"/>
            <a:ext cx="1332416" cy="369332"/>
          </a:xfrm>
          <a:prstGeom prst="rect">
            <a:avLst/>
          </a:prstGeom>
          <a:noFill/>
        </p:spPr>
        <p:txBody>
          <a:bodyPr wrap="none" rtlCol="0">
            <a:spAutoFit/>
          </a:bodyPr>
          <a:lstStyle/>
          <a:p>
            <a:r>
              <a:rPr lang="ru-RU" dirty="0" smtClean="0"/>
              <a:t>Озеро Пауэл</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722902"/>
            <a:ext cx="3352800" cy="203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276774" y="5802868"/>
            <a:ext cx="1162498" cy="369332"/>
          </a:xfrm>
          <a:prstGeom prst="rect">
            <a:avLst/>
          </a:prstGeom>
          <a:noFill/>
        </p:spPr>
        <p:txBody>
          <a:bodyPr wrap="none" rtlCol="0">
            <a:spAutoFit/>
          </a:bodyPr>
          <a:lstStyle/>
          <a:p>
            <a:r>
              <a:rPr lang="ru-RU" dirty="0" smtClean="0"/>
              <a:t>Озеро Мид</a:t>
            </a:r>
            <a:endParaRPr lang="en-US"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583" y="1371600"/>
            <a:ext cx="4208595" cy="552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a:off x="1676745" y="4406076"/>
            <a:ext cx="3428655" cy="9279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707162" y="2743200"/>
            <a:ext cx="2398238" cy="13193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979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39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4800" y="609600"/>
            <a:ext cx="8458200" cy="1143000"/>
          </a:xfrm>
        </p:spPr>
        <p:txBody>
          <a:bodyPr/>
          <a:lstStyle/>
          <a:p>
            <a:r>
              <a:rPr lang="ru-RU" dirty="0" smtClean="0"/>
              <a:t>Озеро Мид </a:t>
            </a:r>
            <a:r>
              <a:rPr lang="en-US" dirty="0" smtClean="0"/>
              <a:t>– </a:t>
            </a:r>
            <a:r>
              <a:rPr lang="ru-RU" dirty="0" smtClean="0"/>
              <a:t/>
            </a:r>
            <a:br>
              <a:rPr lang="ru-RU" dirty="0" smtClean="0"/>
            </a:br>
            <a:r>
              <a:rPr lang="ru-RU" dirty="0" smtClean="0"/>
              <a:t>ключевое водохранилище:</a:t>
            </a:r>
            <a:r>
              <a:rPr lang="en-US" dirty="0" smtClean="0"/>
              <a:t/>
            </a:r>
            <a:br>
              <a:rPr lang="en-US" dirty="0" smtClean="0"/>
            </a:br>
            <a:r>
              <a:rPr lang="ru-RU" dirty="0" smtClean="0">
                <a:solidFill>
                  <a:schemeClr val="bg1"/>
                </a:solidFill>
              </a:rPr>
              <a:t>хранение воды и гидроэнергетика</a:t>
            </a:r>
            <a:endParaRPr lang="en-US" dirty="0">
              <a:solidFill>
                <a:schemeClr val="bg1"/>
              </a:solidFill>
            </a:endParaRPr>
          </a:p>
        </p:txBody>
      </p:sp>
    </p:spTree>
    <p:extLst>
      <p:ext uri="{BB962C8B-B14F-4D97-AF65-F5344CB8AC3E}">
        <p14:creationId xmlns:p14="http://schemas.microsoft.com/office/powerpoint/2010/main" val="2768970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228600" y="1219200"/>
            <a:ext cx="8915400" cy="4495800"/>
          </a:xfrm>
        </p:spPr>
        <p:txBody>
          <a:bodyPr/>
          <a:lstStyle/>
          <a:p>
            <a:pPr eaLnBrk="1" hangingPunct="1"/>
            <a:r>
              <a:rPr lang="ru-RU" sz="2600" dirty="0" smtClean="0"/>
              <a:t>Препятствия для нормального  водоснабжения:</a:t>
            </a:r>
            <a:endParaRPr lang="en-US" sz="2600" dirty="0" smtClean="0"/>
          </a:p>
          <a:p>
            <a:pPr lvl="1" eaLnBrk="1" hangingPunct="1"/>
            <a:r>
              <a:rPr lang="ru-RU" sz="2300" dirty="0" smtClean="0"/>
              <a:t>Засуха;</a:t>
            </a:r>
            <a:endParaRPr lang="en-US" sz="2300" dirty="0" smtClean="0"/>
          </a:p>
          <a:p>
            <a:pPr lvl="1" eaLnBrk="1" hangingPunct="1"/>
            <a:r>
              <a:rPr lang="ru-RU" sz="2300" dirty="0" smtClean="0"/>
              <a:t>Изменение климата;</a:t>
            </a:r>
            <a:endParaRPr lang="en-US" sz="2300" dirty="0" smtClean="0"/>
          </a:p>
          <a:p>
            <a:pPr lvl="1" eaLnBrk="1" hangingPunct="1"/>
            <a:r>
              <a:rPr lang="ru-RU" sz="2300" dirty="0" smtClean="0"/>
              <a:t>Охрана исчезающих видов;</a:t>
            </a:r>
            <a:endParaRPr lang="en-US" sz="2300" dirty="0" smtClean="0"/>
          </a:p>
          <a:p>
            <a:pPr lvl="1" eaLnBrk="1" hangingPunct="1"/>
            <a:r>
              <a:rPr lang="ru-RU" sz="2300" dirty="0" smtClean="0"/>
              <a:t>Международные вопросы.</a:t>
            </a:r>
            <a:endParaRPr lang="en-US" sz="2300" dirty="0" smtClean="0"/>
          </a:p>
          <a:p>
            <a:pPr eaLnBrk="1" hangingPunct="1"/>
            <a:r>
              <a:rPr lang="ru-RU" sz="2600" dirty="0" smtClean="0"/>
              <a:t>Растущая потребность в воде:</a:t>
            </a:r>
            <a:endParaRPr lang="en-US" sz="2600" dirty="0" smtClean="0"/>
          </a:p>
          <a:p>
            <a:pPr lvl="1" eaLnBrk="1" hangingPunct="1"/>
            <a:r>
              <a:rPr lang="ru-RU" sz="2300" dirty="0" smtClean="0"/>
              <a:t>Пользователи низовьев используют свои водные права в полном объеме;</a:t>
            </a:r>
            <a:endParaRPr lang="en-US" sz="2300" dirty="0" smtClean="0"/>
          </a:p>
          <a:p>
            <a:pPr lvl="1" eaLnBrk="1" hangingPunct="1"/>
            <a:r>
              <a:rPr lang="ru-RU" sz="2300" dirty="0" smtClean="0"/>
              <a:t>Штаты Аризона и Невада – самые быстро развивающиеся в США;</a:t>
            </a:r>
            <a:endParaRPr lang="en-US" sz="2300" dirty="0" smtClean="0"/>
          </a:p>
          <a:p>
            <a:pPr lvl="1" eaLnBrk="1" hangingPunct="1"/>
            <a:r>
              <a:rPr lang="ru-RU" sz="2300" dirty="0" smtClean="0"/>
              <a:t>По прогнозам, с </a:t>
            </a:r>
            <a:r>
              <a:rPr lang="en-US" sz="2300" dirty="0"/>
              <a:t>2000</a:t>
            </a:r>
            <a:r>
              <a:rPr lang="ru-RU" sz="2300" dirty="0"/>
              <a:t> до </a:t>
            </a:r>
            <a:r>
              <a:rPr lang="en-US" sz="2300" dirty="0"/>
              <a:t>2030</a:t>
            </a:r>
            <a:r>
              <a:rPr lang="ru-RU" sz="2300" dirty="0"/>
              <a:t> </a:t>
            </a:r>
            <a:r>
              <a:rPr lang="ru-RU" sz="2300" dirty="0" err="1"/>
              <a:t>г.г</a:t>
            </a:r>
            <a:r>
              <a:rPr lang="ru-RU" sz="2300" dirty="0" smtClean="0"/>
              <a:t>. население бассейна вырастет на </a:t>
            </a:r>
            <a:r>
              <a:rPr lang="en-US" sz="2300" dirty="0" smtClean="0"/>
              <a:t>47% </a:t>
            </a:r>
            <a:r>
              <a:rPr lang="ru-RU" sz="2300" dirty="0" smtClean="0"/>
              <a:t>(</a:t>
            </a:r>
            <a:r>
              <a:rPr lang="en-US" sz="2300" dirty="0" smtClean="0"/>
              <a:t>23</a:t>
            </a:r>
            <a:r>
              <a:rPr lang="ru-RU" sz="2300" dirty="0" smtClean="0"/>
              <a:t>,</a:t>
            </a:r>
            <a:r>
              <a:rPr lang="en-US" sz="2300" dirty="0" smtClean="0"/>
              <a:t>5 </a:t>
            </a:r>
            <a:r>
              <a:rPr lang="ru-RU" sz="2300" dirty="0" smtClean="0"/>
              <a:t>млн человек).</a:t>
            </a:r>
            <a:endParaRPr lang="en-US" sz="2300" dirty="0" smtClean="0"/>
          </a:p>
        </p:txBody>
      </p:sp>
      <p:sp>
        <p:nvSpPr>
          <p:cNvPr id="5" name="Rectangle 2"/>
          <p:cNvSpPr>
            <a:spLocks noGrp="1" noRot="1" noChangeArrowheads="1"/>
          </p:cNvSpPr>
          <p:nvPr>
            <p:ph type="title"/>
          </p:nvPr>
        </p:nvSpPr>
        <p:spPr>
          <a:xfrm>
            <a:off x="228600" y="304800"/>
            <a:ext cx="9144000" cy="1131888"/>
          </a:xfrm>
        </p:spPr>
        <p:txBody>
          <a:bodyPr>
            <a:noAutofit/>
          </a:bodyPr>
          <a:lstStyle/>
          <a:p>
            <a:pPr>
              <a:defRPr/>
            </a:pPr>
            <a:r>
              <a:rPr lang="ru-RU" sz="3600" b="1" dirty="0" smtClean="0">
                <a:ln w="6350">
                  <a:noFill/>
                </a:ln>
                <a:effectLst>
                  <a:outerShdw blurRad="114300" dist="101600" dir="2700000" algn="tl" rotWithShape="0">
                    <a:srgbClr val="000000">
                      <a:alpha val="40000"/>
                    </a:srgbClr>
                  </a:outerShdw>
                </a:effectLst>
                <a:latin typeface="Calibri" pitchFamily="34" charset="0"/>
              </a:rPr>
              <a:t>Проблемы Колорадского бассейна</a:t>
            </a:r>
            <a:endParaRPr lang="en-US" sz="3600" b="1" dirty="0">
              <a:ln w="6350">
                <a:noFill/>
              </a:ln>
              <a:effectLst>
                <a:outerShdw blurRad="114300" dist="101600" dir="2700000" algn="tl" rotWithShape="0">
                  <a:srgbClr val="000000">
                    <a:alpha val="40000"/>
                  </a:srgbClr>
                </a:outerShdw>
              </a:effectLst>
              <a:latin typeface="Calibri" pitchFamily="34" charset="0"/>
            </a:endParaRPr>
          </a:p>
        </p:txBody>
      </p:sp>
    </p:spTree>
    <p:extLst>
      <p:ext uri="{BB962C8B-B14F-4D97-AF65-F5344CB8AC3E}">
        <p14:creationId xmlns:p14="http://schemas.microsoft.com/office/powerpoint/2010/main" val="26842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a:normAutofit/>
          </a:bodyPr>
          <a:lstStyle/>
          <a:p>
            <a:r>
              <a:rPr lang="ru-RU" sz="3400" dirty="0" smtClean="0"/>
              <a:t>Колорадский бассейн – </a:t>
            </a:r>
            <a:br>
              <a:rPr lang="ru-RU" sz="3400" dirty="0" smtClean="0"/>
            </a:br>
            <a:r>
              <a:rPr lang="ru-RU" sz="3400" dirty="0" smtClean="0"/>
              <a:t>«Речной закон»</a:t>
            </a:r>
            <a:endParaRPr lang="en-US" sz="3400" dirty="0"/>
          </a:p>
        </p:txBody>
      </p:sp>
      <p:sp>
        <p:nvSpPr>
          <p:cNvPr id="3" name="Content Placeholder 2"/>
          <p:cNvSpPr>
            <a:spLocks noGrp="1"/>
          </p:cNvSpPr>
          <p:nvPr>
            <p:ph idx="1"/>
          </p:nvPr>
        </p:nvSpPr>
        <p:spPr>
          <a:xfrm>
            <a:off x="381000" y="1676400"/>
            <a:ext cx="8229600" cy="4525963"/>
          </a:xfrm>
        </p:spPr>
        <p:txBody>
          <a:bodyPr>
            <a:normAutofit lnSpcReduction="10000"/>
          </a:bodyPr>
          <a:lstStyle/>
          <a:p>
            <a:r>
              <a:rPr lang="ru-RU" dirty="0" smtClean="0">
                <a:solidFill>
                  <a:srgbClr val="FF0000"/>
                </a:solidFill>
              </a:rPr>
              <a:t>Американо-мексиканские связи;</a:t>
            </a:r>
            <a:endParaRPr lang="en-US" dirty="0" smtClean="0">
              <a:solidFill>
                <a:srgbClr val="FF0000"/>
              </a:solidFill>
            </a:endParaRPr>
          </a:p>
          <a:p>
            <a:r>
              <a:rPr lang="ru-RU" dirty="0" smtClean="0"/>
              <a:t>Отношения по линии «федеральное прав-во – прав-</a:t>
            </a:r>
            <a:r>
              <a:rPr lang="ru-RU" dirty="0" err="1" smtClean="0"/>
              <a:t>ва</a:t>
            </a:r>
            <a:r>
              <a:rPr lang="ru-RU" dirty="0" smtClean="0"/>
              <a:t> штатов – водопользователи»;</a:t>
            </a:r>
            <a:endParaRPr lang="en-US" dirty="0" smtClean="0"/>
          </a:p>
          <a:p>
            <a:r>
              <a:rPr lang="ru-RU" dirty="0" smtClean="0"/>
              <a:t>Водораспределение, водоснабжение и борьба с наводнениями;</a:t>
            </a:r>
            <a:endParaRPr lang="en-US" dirty="0" smtClean="0"/>
          </a:p>
          <a:p>
            <a:r>
              <a:rPr lang="ru-RU" dirty="0" smtClean="0"/>
              <a:t>Требования и критерии эксплуатации  водохранилищ;</a:t>
            </a:r>
            <a:endParaRPr lang="en-US" dirty="0" smtClean="0"/>
          </a:p>
          <a:p>
            <a:r>
              <a:rPr lang="ru-RU" dirty="0" smtClean="0"/>
              <a:t>Природоохранное законодательство, снижение экологических рисков, восстановление окружающей среды;</a:t>
            </a:r>
            <a:endParaRPr lang="en-US" dirty="0" smtClean="0"/>
          </a:p>
          <a:p>
            <a:r>
              <a:rPr lang="ru-RU" dirty="0" smtClean="0"/>
              <a:t>Энергопроизводство и энергоснабжение;</a:t>
            </a:r>
            <a:r>
              <a:rPr lang="en-US" dirty="0" smtClean="0"/>
              <a:t> </a:t>
            </a:r>
            <a:endParaRPr lang="en-US" dirty="0" smtClean="0">
              <a:solidFill>
                <a:srgbClr val="FF0000"/>
              </a:solidFill>
            </a:endParaRPr>
          </a:p>
          <a:p>
            <a:r>
              <a:rPr lang="ru-RU" dirty="0" smtClean="0"/>
              <a:t>Обеспечение качества воды.</a:t>
            </a:r>
            <a:endParaRPr lang="en-US" dirty="0"/>
          </a:p>
        </p:txBody>
      </p:sp>
    </p:spTree>
    <p:extLst>
      <p:ext uri="{BB962C8B-B14F-4D97-AF65-F5344CB8AC3E}">
        <p14:creationId xmlns:p14="http://schemas.microsoft.com/office/powerpoint/2010/main" val="3917375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71512"/>
            <a:ext cx="8229600" cy="1143000"/>
          </a:xfrm>
        </p:spPr>
        <p:txBody>
          <a:bodyPr>
            <a:normAutofit/>
          </a:bodyPr>
          <a:lstStyle/>
          <a:p>
            <a:r>
              <a:rPr lang="ru-RU" dirty="0" smtClean="0"/>
              <a:t>Обзор «Речного закона» </a:t>
            </a:r>
            <a:r>
              <a:rPr lang="en-US" dirty="0" smtClean="0"/>
              <a:t>(</a:t>
            </a:r>
            <a:r>
              <a:rPr lang="ru-RU" dirty="0" smtClean="0"/>
              <a:t>краткий</a:t>
            </a:r>
            <a:r>
              <a:rPr lang="en-US" dirty="0" smtClean="0"/>
              <a:t>)</a:t>
            </a:r>
            <a:endParaRPr lang="en-US" dirty="0"/>
          </a:p>
        </p:txBody>
      </p:sp>
      <p:sp>
        <p:nvSpPr>
          <p:cNvPr id="3" name="Content Placeholder 2"/>
          <p:cNvSpPr>
            <a:spLocks noGrp="1"/>
          </p:cNvSpPr>
          <p:nvPr>
            <p:ph idx="1"/>
          </p:nvPr>
        </p:nvSpPr>
        <p:spPr>
          <a:xfrm>
            <a:off x="304800" y="1722437"/>
            <a:ext cx="8458200" cy="4525963"/>
          </a:xfrm>
        </p:spPr>
        <p:txBody>
          <a:bodyPr>
            <a:normAutofit fontScale="92500" lnSpcReduction="20000"/>
          </a:bodyPr>
          <a:lstStyle/>
          <a:p>
            <a:r>
              <a:rPr lang="en-US" sz="1900" dirty="0" smtClean="0"/>
              <a:t>1922 </a:t>
            </a:r>
            <a:r>
              <a:rPr lang="ru-RU" sz="1900" dirty="0" smtClean="0"/>
              <a:t>г. – Договор по реке Колорадо;</a:t>
            </a:r>
            <a:endParaRPr lang="en-US" sz="1900" dirty="0" smtClean="0"/>
          </a:p>
          <a:p>
            <a:r>
              <a:rPr lang="en-US" sz="1900" dirty="0" smtClean="0">
                <a:solidFill>
                  <a:srgbClr val="FF0000"/>
                </a:solidFill>
              </a:rPr>
              <a:t>1928 </a:t>
            </a:r>
            <a:r>
              <a:rPr lang="ru-RU" sz="1900" dirty="0" smtClean="0">
                <a:solidFill>
                  <a:srgbClr val="FF0000"/>
                </a:solidFill>
              </a:rPr>
              <a:t>г. – Фед. закон «Проект в каньоне Боулдер»;</a:t>
            </a:r>
            <a:endParaRPr lang="en-US" sz="1900" dirty="0" smtClean="0">
              <a:solidFill>
                <a:srgbClr val="FF0000"/>
              </a:solidFill>
            </a:endParaRPr>
          </a:p>
          <a:p>
            <a:r>
              <a:rPr lang="en-US" sz="1900" dirty="0" smtClean="0">
                <a:solidFill>
                  <a:srgbClr val="FF0000"/>
                </a:solidFill>
              </a:rPr>
              <a:t>1944 </a:t>
            </a:r>
            <a:r>
              <a:rPr lang="ru-RU" sz="1900" dirty="0" smtClean="0">
                <a:solidFill>
                  <a:srgbClr val="FF0000"/>
                </a:solidFill>
              </a:rPr>
              <a:t>г. – </a:t>
            </a:r>
            <a:r>
              <a:rPr lang="ru-RU" sz="1900" dirty="0" smtClean="0">
                <a:solidFill>
                  <a:srgbClr val="FF0000"/>
                </a:solidFill>
              </a:rPr>
              <a:t>Американо-Мексиканское </a:t>
            </a:r>
            <a:r>
              <a:rPr lang="ru-RU" sz="1900" dirty="0" smtClean="0">
                <a:solidFill>
                  <a:srgbClr val="FF0000"/>
                </a:solidFill>
              </a:rPr>
              <a:t>водное соглашение;</a:t>
            </a:r>
            <a:endParaRPr lang="en-US" sz="1900" dirty="0" smtClean="0"/>
          </a:p>
          <a:p>
            <a:r>
              <a:rPr lang="en-US" sz="1900" dirty="0" smtClean="0"/>
              <a:t>1948 </a:t>
            </a:r>
            <a:r>
              <a:rPr lang="ru-RU" sz="1900" dirty="0" smtClean="0"/>
              <a:t>г. – Договор по верховью бассейна;</a:t>
            </a:r>
            <a:endParaRPr lang="en-US" sz="1900" dirty="0" smtClean="0"/>
          </a:p>
          <a:p>
            <a:r>
              <a:rPr lang="en-US" sz="1900" dirty="0" smtClean="0"/>
              <a:t>1956 </a:t>
            </a:r>
            <a:r>
              <a:rPr lang="ru-RU" sz="1900" dirty="0" smtClean="0"/>
              <a:t>г. – Фед</a:t>
            </a:r>
            <a:r>
              <a:rPr lang="ru-RU" sz="1900" dirty="0"/>
              <a:t>. закон </a:t>
            </a:r>
            <a:r>
              <a:rPr lang="ru-RU" sz="1900" dirty="0" smtClean="0"/>
              <a:t>«Проект водохранилища на реке Колорадо»;</a:t>
            </a:r>
            <a:endParaRPr lang="en-US" sz="1900" dirty="0" smtClean="0"/>
          </a:p>
          <a:p>
            <a:r>
              <a:rPr lang="en-US" sz="1900" dirty="0" smtClean="0"/>
              <a:t>1964 </a:t>
            </a:r>
            <a:r>
              <a:rPr lang="ru-RU" sz="1900" dirty="0" smtClean="0"/>
              <a:t>г. – штат Аризона против штата Калифорния;</a:t>
            </a:r>
            <a:endParaRPr lang="en-US" sz="1900" dirty="0" smtClean="0"/>
          </a:p>
          <a:p>
            <a:r>
              <a:rPr lang="en-US" sz="1900" dirty="0" smtClean="0"/>
              <a:t>1968 </a:t>
            </a:r>
            <a:r>
              <a:rPr lang="ru-RU" sz="1900" dirty="0" smtClean="0"/>
              <a:t>г</a:t>
            </a:r>
            <a:r>
              <a:rPr lang="ru-RU" sz="1900" dirty="0"/>
              <a:t>. </a:t>
            </a:r>
            <a:r>
              <a:rPr lang="ru-RU" sz="1900" dirty="0" smtClean="0"/>
              <a:t>– Фед</a:t>
            </a:r>
            <a:r>
              <a:rPr lang="ru-RU" sz="1900" dirty="0"/>
              <a:t>. закон </a:t>
            </a:r>
            <a:r>
              <a:rPr lang="ru-RU" sz="1900" dirty="0" smtClean="0"/>
              <a:t>«Колорадский бассейновый проект»;</a:t>
            </a:r>
            <a:endParaRPr lang="en-US" sz="1900" dirty="0" smtClean="0"/>
          </a:p>
          <a:p>
            <a:r>
              <a:rPr lang="en-US" sz="1900" dirty="0" smtClean="0">
                <a:solidFill>
                  <a:srgbClr val="FF0000"/>
                </a:solidFill>
              </a:rPr>
              <a:t>1973 </a:t>
            </a:r>
            <a:r>
              <a:rPr lang="ru-RU" sz="1900" dirty="0" smtClean="0">
                <a:solidFill>
                  <a:srgbClr val="FF0000"/>
                </a:solidFill>
              </a:rPr>
              <a:t>г. – </a:t>
            </a:r>
            <a:r>
              <a:rPr lang="ru-RU" sz="1900" dirty="0" smtClean="0">
                <a:solidFill>
                  <a:srgbClr val="FF0000"/>
                </a:solidFill>
              </a:rPr>
              <a:t>Американо-Мексиканский </a:t>
            </a:r>
            <a:r>
              <a:rPr lang="ru-RU" sz="1900" dirty="0" smtClean="0">
                <a:solidFill>
                  <a:srgbClr val="FF0000"/>
                </a:solidFill>
              </a:rPr>
              <a:t>Протокол №</a:t>
            </a:r>
            <a:r>
              <a:rPr lang="en-US" sz="1900" dirty="0" smtClean="0">
                <a:solidFill>
                  <a:srgbClr val="FF0000"/>
                </a:solidFill>
              </a:rPr>
              <a:t>242</a:t>
            </a:r>
            <a:r>
              <a:rPr lang="ru-RU" sz="1900" dirty="0" smtClean="0">
                <a:solidFill>
                  <a:srgbClr val="FF0000"/>
                </a:solidFill>
              </a:rPr>
              <a:t>;</a:t>
            </a:r>
            <a:endParaRPr lang="en-US" sz="1900" dirty="0" smtClean="0">
              <a:solidFill>
                <a:srgbClr val="FF0000"/>
              </a:solidFill>
            </a:endParaRPr>
          </a:p>
          <a:p>
            <a:r>
              <a:rPr lang="en-US" sz="1900" dirty="0" smtClean="0"/>
              <a:t>1974 </a:t>
            </a:r>
            <a:r>
              <a:rPr lang="ru-RU" sz="1900" dirty="0" smtClean="0"/>
              <a:t>г. </a:t>
            </a:r>
            <a:r>
              <a:rPr lang="ru-RU" sz="1900" dirty="0"/>
              <a:t>– Фед. закон </a:t>
            </a:r>
            <a:r>
              <a:rPr lang="ru-RU" sz="1900" dirty="0" smtClean="0"/>
              <a:t>«О контроле минерализации в Колорадском бассейне»;</a:t>
            </a:r>
            <a:endParaRPr lang="en-US" sz="1900" dirty="0" smtClean="0"/>
          </a:p>
          <a:p>
            <a:r>
              <a:rPr lang="en-US" sz="1900" dirty="0" smtClean="0"/>
              <a:t>1992 </a:t>
            </a:r>
            <a:r>
              <a:rPr lang="ru-RU" sz="1900" dirty="0" smtClean="0"/>
              <a:t>г. – Фед</a:t>
            </a:r>
            <a:r>
              <a:rPr lang="ru-RU" sz="1900" dirty="0"/>
              <a:t>. закон </a:t>
            </a:r>
            <a:r>
              <a:rPr lang="ru-RU" sz="1900" dirty="0" smtClean="0"/>
              <a:t>«Об охране Большого каньона»;</a:t>
            </a:r>
            <a:endParaRPr lang="en-US" sz="1900" dirty="0" smtClean="0"/>
          </a:p>
          <a:p>
            <a:r>
              <a:rPr lang="en-US" sz="1900" dirty="0" smtClean="0"/>
              <a:t>2007 </a:t>
            </a:r>
            <a:r>
              <a:rPr lang="ru-RU" sz="1900" dirty="0" smtClean="0"/>
              <a:t>г. – Промежуточное руководство по мерам в отношении дефицита воды в низовьях Колорадского бассейна и совместной эксплуатации озер Мид и Пауэл;</a:t>
            </a:r>
            <a:endParaRPr lang="en-US" sz="1900" dirty="0" smtClean="0"/>
          </a:p>
          <a:p>
            <a:r>
              <a:rPr lang="en-US" sz="1900" dirty="0" smtClean="0">
                <a:solidFill>
                  <a:srgbClr val="FF0000"/>
                </a:solidFill>
              </a:rPr>
              <a:t>2010 – 2012 </a:t>
            </a:r>
            <a:r>
              <a:rPr lang="ru-RU" sz="1900" dirty="0" err="1" smtClean="0">
                <a:solidFill>
                  <a:srgbClr val="FF0000"/>
                </a:solidFill>
              </a:rPr>
              <a:t>г.г</a:t>
            </a:r>
            <a:r>
              <a:rPr lang="ru-RU" sz="1900" dirty="0" smtClean="0">
                <a:solidFill>
                  <a:srgbClr val="FF0000"/>
                </a:solidFill>
              </a:rPr>
              <a:t>. – </a:t>
            </a:r>
            <a:r>
              <a:rPr lang="ru-RU" sz="1900" dirty="0" smtClean="0">
                <a:solidFill>
                  <a:srgbClr val="FF0000"/>
                </a:solidFill>
              </a:rPr>
              <a:t>Американо-Мексиканские </a:t>
            </a:r>
            <a:r>
              <a:rPr lang="ru-RU" sz="1900" dirty="0" smtClean="0">
                <a:solidFill>
                  <a:srgbClr val="FF0000"/>
                </a:solidFill>
              </a:rPr>
              <a:t>Протоколы                                  №</a:t>
            </a:r>
            <a:r>
              <a:rPr lang="en-US" sz="1900" dirty="0" smtClean="0">
                <a:solidFill>
                  <a:srgbClr val="FF0000"/>
                </a:solidFill>
              </a:rPr>
              <a:t>316, 317, 318</a:t>
            </a:r>
            <a:r>
              <a:rPr lang="ru-RU" sz="1900" dirty="0" smtClean="0">
                <a:solidFill>
                  <a:srgbClr val="FF0000"/>
                </a:solidFill>
              </a:rPr>
              <a:t> и </a:t>
            </a:r>
            <a:r>
              <a:rPr lang="en-US" sz="1900" dirty="0" smtClean="0">
                <a:solidFill>
                  <a:srgbClr val="FF0000"/>
                </a:solidFill>
              </a:rPr>
              <a:t>319</a:t>
            </a:r>
            <a:r>
              <a:rPr lang="ru-RU" sz="1900" dirty="0" smtClean="0">
                <a:solidFill>
                  <a:srgbClr val="FF0000"/>
                </a:solidFill>
              </a:rPr>
              <a:t>.</a:t>
            </a:r>
            <a:endParaRPr lang="en-US" sz="1900" dirty="0">
              <a:solidFill>
                <a:srgbClr val="FF0000"/>
              </a:solidFill>
            </a:endParaRPr>
          </a:p>
          <a:p>
            <a:endParaRPr lang="en-US" sz="1900" dirty="0"/>
          </a:p>
        </p:txBody>
      </p:sp>
    </p:spTree>
    <p:extLst>
      <p:ext uri="{BB962C8B-B14F-4D97-AF65-F5344CB8AC3E}">
        <p14:creationId xmlns:p14="http://schemas.microsoft.com/office/powerpoint/2010/main" val="1580020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lstStyle/>
          <a:p>
            <a:r>
              <a:rPr lang="ru-RU" dirty="0" smtClean="0">
                <a:solidFill>
                  <a:srgbClr val="FF0000"/>
                </a:solidFill>
              </a:rPr>
              <a:t>Межгосударственные вопросы</a:t>
            </a:r>
            <a:endParaRPr lang="en-US" dirty="0">
              <a:solidFill>
                <a:srgbClr val="FF0000"/>
              </a:solidFill>
            </a:endParaRPr>
          </a:p>
        </p:txBody>
      </p:sp>
      <p:sp>
        <p:nvSpPr>
          <p:cNvPr id="3" name="Content Placeholder 2"/>
          <p:cNvSpPr>
            <a:spLocks noGrp="1"/>
          </p:cNvSpPr>
          <p:nvPr>
            <p:ph idx="1"/>
          </p:nvPr>
        </p:nvSpPr>
        <p:spPr>
          <a:xfrm>
            <a:off x="304800" y="1219200"/>
            <a:ext cx="8458200" cy="4525963"/>
          </a:xfrm>
        </p:spPr>
        <p:txBody>
          <a:bodyPr/>
          <a:lstStyle/>
          <a:p>
            <a:r>
              <a:rPr lang="ru-RU" dirty="0" smtClean="0"/>
              <a:t>Водоснабжение –  </a:t>
            </a:r>
            <a:endParaRPr lang="en-US" dirty="0" smtClean="0"/>
          </a:p>
          <a:p>
            <a:pPr lvl="1"/>
            <a:r>
              <a:rPr lang="ru-RU" sz="1800" dirty="0" smtClean="0"/>
              <a:t>Мексика получает </a:t>
            </a:r>
            <a:r>
              <a:rPr lang="en-US" sz="1800" dirty="0" smtClean="0"/>
              <a:t>1</a:t>
            </a:r>
            <a:r>
              <a:rPr lang="ru-RU" sz="1800" dirty="0" smtClean="0"/>
              <a:t>,</a:t>
            </a:r>
            <a:r>
              <a:rPr lang="en-US" sz="1800" dirty="0" smtClean="0"/>
              <a:t>5 </a:t>
            </a:r>
            <a:r>
              <a:rPr lang="en-US" sz="1800" i="1" dirty="0" smtClean="0"/>
              <a:t>MAF</a:t>
            </a:r>
            <a:r>
              <a:rPr lang="en-US" sz="1800" dirty="0" smtClean="0"/>
              <a:t>/</a:t>
            </a:r>
            <a:r>
              <a:rPr lang="ru-RU" sz="1800" dirty="0" smtClean="0"/>
              <a:t>год;</a:t>
            </a:r>
            <a:endParaRPr lang="en-US" sz="1800" dirty="0" smtClean="0"/>
          </a:p>
          <a:p>
            <a:r>
              <a:rPr lang="ru-RU" dirty="0" smtClean="0"/>
              <a:t>Качество воды:</a:t>
            </a:r>
            <a:endParaRPr lang="en-US" dirty="0" smtClean="0"/>
          </a:p>
          <a:p>
            <a:pPr lvl="1"/>
            <a:r>
              <a:rPr lang="ru-RU" sz="1800" dirty="0" smtClean="0"/>
              <a:t>Качество воды, поступающей в Мексику, регулируется Протоколом №</a:t>
            </a:r>
            <a:r>
              <a:rPr lang="en-US" sz="1800" dirty="0" smtClean="0"/>
              <a:t>242</a:t>
            </a:r>
            <a:r>
              <a:rPr lang="ru-RU" sz="1800" dirty="0" smtClean="0"/>
              <a:t>;</a:t>
            </a:r>
            <a:endParaRPr lang="en-US" sz="1800" dirty="0" smtClean="0"/>
          </a:p>
          <a:p>
            <a:r>
              <a:rPr lang="ru-RU" dirty="0" smtClean="0"/>
              <a:t>Эксплуатация </a:t>
            </a:r>
            <a:r>
              <a:rPr lang="ru-RU" dirty="0" err="1" smtClean="0"/>
              <a:t>водохр</a:t>
            </a:r>
            <a:r>
              <a:rPr lang="ru-RU" dirty="0" smtClean="0"/>
              <a:t>. при разной наполненности –  </a:t>
            </a:r>
            <a:endParaRPr lang="en-US" dirty="0" smtClean="0"/>
          </a:p>
          <a:p>
            <a:pPr lvl="1"/>
            <a:r>
              <a:rPr lang="ru-RU" sz="1800" dirty="0" smtClean="0"/>
              <a:t>Ситуации нехватки и избыточного кол-ва воды регулируются Протоколом №</a:t>
            </a:r>
            <a:r>
              <a:rPr lang="en-US" sz="1800" dirty="0" smtClean="0"/>
              <a:t>319</a:t>
            </a:r>
            <a:r>
              <a:rPr lang="ru-RU" sz="1800" dirty="0" smtClean="0"/>
              <a:t>;</a:t>
            </a:r>
            <a:endParaRPr lang="en-US" sz="1800" dirty="0" smtClean="0"/>
          </a:p>
          <a:p>
            <a:r>
              <a:rPr lang="ru-RU" dirty="0" smtClean="0"/>
              <a:t>Дефицит воды – </a:t>
            </a:r>
            <a:endParaRPr lang="en-US" dirty="0" smtClean="0"/>
          </a:p>
          <a:p>
            <a:pPr lvl="1"/>
            <a:r>
              <a:rPr lang="ru-RU" sz="1800" dirty="0" smtClean="0"/>
              <a:t>Дефицит «мексиканской» воды в американских водохранилищах регулируется Протоколами №</a:t>
            </a:r>
            <a:r>
              <a:rPr lang="en-US" sz="1800" dirty="0" smtClean="0"/>
              <a:t>318 </a:t>
            </a:r>
            <a:r>
              <a:rPr lang="ru-RU" sz="1800" dirty="0" smtClean="0"/>
              <a:t>и </a:t>
            </a:r>
            <a:r>
              <a:rPr lang="en-US" sz="1800" dirty="0" smtClean="0"/>
              <a:t>319</a:t>
            </a:r>
            <a:r>
              <a:rPr lang="ru-RU" sz="1800" dirty="0" smtClean="0"/>
              <a:t>;</a:t>
            </a:r>
            <a:endParaRPr lang="en-US" sz="1800" dirty="0" smtClean="0"/>
          </a:p>
          <a:p>
            <a:r>
              <a:rPr lang="ru-RU" dirty="0" smtClean="0"/>
              <a:t>Охрана окружающей среды –  </a:t>
            </a:r>
            <a:endParaRPr lang="en-US" dirty="0" smtClean="0"/>
          </a:p>
          <a:p>
            <a:pPr lvl="1"/>
            <a:r>
              <a:rPr lang="ru-RU" sz="1800" dirty="0" err="1" smtClean="0"/>
              <a:t>Экологич</a:t>
            </a:r>
            <a:r>
              <a:rPr lang="ru-RU" sz="1800" dirty="0" smtClean="0"/>
              <a:t>. вопросы регулируются Протоколами №</a:t>
            </a:r>
            <a:r>
              <a:rPr lang="en-US" sz="1800" dirty="0" smtClean="0"/>
              <a:t>316, 317</a:t>
            </a:r>
            <a:r>
              <a:rPr lang="ru-RU" sz="1800" dirty="0" smtClean="0"/>
              <a:t> и </a:t>
            </a:r>
            <a:r>
              <a:rPr lang="en-US" sz="1800" dirty="0" smtClean="0"/>
              <a:t>319</a:t>
            </a:r>
            <a:r>
              <a:rPr lang="ru-RU" sz="1800" dirty="0" smtClean="0"/>
              <a:t>.</a:t>
            </a:r>
            <a:r>
              <a:rPr lang="en-US" sz="1800" dirty="0" smtClean="0"/>
              <a:t> </a:t>
            </a:r>
          </a:p>
          <a:p>
            <a:pPr lvl="1"/>
            <a:endParaRPr lang="en-US" dirty="0"/>
          </a:p>
        </p:txBody>
      </p:sp>
    </p:spTree>
    <p:extLst>
      <p:ext uri="{BB962C8B-B14F-4D97-AF65-F5344CB8AC3E}">
        <p14:creationId xmlns:p14="http://schemas.microsoft.com/office/powerpoint/2010/main" val="3731989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1143000"/>
          </a:xfrm>
        </p:spPr>
        <p:txBody>
          <a:bodyPr/>
          <a:lstStyle/>
          <a:p>
            <a:r>
              <a:rPr lang="ru-RU" dirty="0" smtClean="0"/>
              <a:t>Строительство </a:t>
            </a:r>
            <a:br>
              <a:rPr lang="ru-RU" dirty="0" smtClean="0"/>
            </a:br>
            <a:r>
              <a:rPr lang="ru-RU" dirty="0" smtClean="0"/>
              <a:t>дамбы им. Гувера</a:t>
            </a:r>
            <a:r>
              <a:rPr lang="en-US" dirty="0" smtClean="0"/>
              <a:t> </a:t>
            </a:r>
            <a:r>
              <a:rPr lang="ru-RU" dirty="0" smtClean="0"/>
              <a:t>(</a:t>
            </a:r>
            <a:r>
              <a:rPr lang="en-US" dirty="0" smtClean="0"/>
              <a:t>1936</a:t>
            </a:r>
            <a:r>
              <a:rPr lang="ru-RU" dirty="0" smtClean="0"/>
              <a:t> г.)</a:t>
            </a:r>
            <a:endParaRPr lang="en-US" dirty="0"/>
          </a:p>
        </p:txBody>
      </p:sp>
      <p:sp>
        <p:nvSpPr>
          <p:cNvPr id="3" name="Content Placeholder 2"/>
          <p:cNvSpPr>
            <a:spLocks noGrp="1"/>
          </p:cNvSpPr>
          <p:nvPr>
            <p:ph idx="1"/>
          </p:nvPr>
        </p:nvSpPr>
        <p:spPr>
          <a:xfrm>
            <a:off x="304800" y="1524000"/>
            <a:ext cx="8763000" cy="4525963"/>
          </a:xfrm>
        </p:spPr>
        <p:txBody>
          <a:bodyPr/>
          <a:lstStyle/>
          <a:p>
            <a:pPr marL="174625" indent="-168275"/>
            <a:r>
              <a:rPr lang="en-US" sz="2100" dirty="0" smtClean="0"/>
              <a:t>1928</a:t>
            </a:r>
            <a:r>
              <a:rPr lang="ru-RU" sz="2100" dirty="0" smtClean="0"/>
              <a:t>-</a:t>
            </a:r>
            <a:r>
              <a:rPr lang="en-US" sz="2100" dirty="0" smtClean="0"/>
              <a:t>1936 </a:t>
            </a:r>
            <a:r>
              <a:rPr lang="ru-RU" sz="2100" dirty="0" err="1" smtClean="0"/>
              <a:t>г.г</a:t>
            </a:r>
            <a:r>
              <a:rPr lang="ru-RU" sz="2100" dirty="0" smtClean="0"/>
              <a:t>. – вызывало международную озабоченность;</a:t>
            </a:r>
            <a:endParaRPr lang="en-US" sz="2100" dirty="0" smtClean="0"/>
          </a:p>
          <a:p>
            <a:pPr marL="174625" indent="-168275"/>
            <a:r>
              <a:rPr lang="en-US" sz="2100" dirty="0" smtClean="0"/>
              <a:t>1944 </a:t>
            </a:r>
            <a:r>
              <a:rPr lang="ru-RU" sz="2100" dirty="0" smtClean="0"/>
              <a:t>г. – подписание соглашения.</a:t>
            </a:r>
            <a:endParaRPr lang="en-US" sz="2100"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1" y="2286000"/>
            <a:ext cx="3429000" cy="4498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809364"/>
            <a:ext cx="4114800" cy="2896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438400"/>
            <a:ext cx="2743200" cy="2194560"/>
          </a:xfrm>
          <a:prstGeom prst="rect">
            <a:avLst/>
          </a:prstGeom>
        </p:spPr>
      </p:pic>
    </p:spTree>
    <p:extLst>
      <p:ext uri="{BB962C8B-B14F-4D97-AF65-F5344CB8AC3E}">
        <p14:creationId xmlns:p14="http://schemas.microsoft.com/office/powerpoint/2010/main" val="2258715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9275"/>
            <a:ext cx="8229600" cy="1143000"/>
          </a:xfrm>
        </p:spPr>
        <p:txBody>
          <a:bodyPr/>
          <a:lstStyle/>
          <a:p>
            <a:r>
              <a:rPr lang="en-US" dirty="0" smtClean="0"/>
              <a:t>1944 </a:t>
            </a:r>
            <a:r>
              <a:rPr lang="ru-RU" dirty="0" smtClean="0"/>
              <a:t>г. – Американо-</a:t>
            </a:r>
            <a:br>
              <a:rPr lang="ru-RU" dirty="0" smtClean="0"/>
            </a:br>
            <a:r>
              <a:rPr lang="ru-RU" dirty="0" smtClean="0"/>
              <a:t>Мексиканское </a:t>
            </a:r>
            <a:r>
              <a:rPr lang="ru-RU" dirty="0" smtClean="0"/>
              <a:t>водное соглашение</a:t>
            </a:r>
            <a:endParaRPr lang="en-US" dirty="0"/>
          </a:p>
        </p:txBody>
      </p:sp>
      <p:sp>
        <p:nvSpPr>
          <p:cNvPr id="3" name="Content Placeholder 2"/>
          <p:cNvSpPr>
            <a:spLocks noGrp="1"/>
          </p:cNvSpPr>
          <p:nvPr>
            <p:ph idx="1"/>
          </p:nvPr>
        </p:nvSpPr>
        <p:spPr>
          <a:xfrm>
            <a:off x="381000" y="2027237"/>
            <a:ext cx="7696200" cy="4525963"/>
          </a:xfrm>
        </p:spPr>
        <p:txBody>
          <a:bodyPr/>
          <a:lstStyle/>
          <a:p>
            <a:r>
              <a:rPr lang="ru-RU" dirty="0" smtClean="0"/>
              <a:t>Ежегодное получение Мексикой </a:t>
            </a:r>
            <a:r>
              <a:rPr lang="en-US" dirty="0" smtClean="0"/>
              <a:t>1</a:t>
            </a:r>
            <a:r>
              <a:rPr lang="ru-RU" dirty="0" smtClean="0"/>
              <a:t>,</a:t>
            </a:r>
            <a:r>
              <a:rPr lang="en-US" dirty="0" smtClean="0"/>
              <a:t>5 </a:t>
            </a:r>
            <a:r>
              <a:rPr lang="en-US" i="1" dirty="0" smtClean="0"/>
              <a:t>MAF</a:t>
            </a:r>
            <a:r>
              <a:rPr lang="en-US" dirty="0" smtClean="0"/>
              <a:t> </a:t>
            </a:r>
            <a:r>
              <a:rPr lang="ru-RU" dirty="0" smtClean="0"/>
              <a:t>воды;</a:t>
            </a:r>
            <a:endParaRPr lang="en-US" dirty="0" smtClean="0"/>
          </a:p>
          <a:p>
            <a:r>
              <a:rPr lang="ru-RU" dirty="0" smtClean="0"/>
              <a:t>Минимальные и максимальные месячные нормы отпуска воды на территорию Мексики;</a:t>
            </a:r>
            <a:endParaRPr lang="en-US" dirty="0" smtClean="0"/>
          </a:p>
          <a:p>
            <a:r>
              <a:rPr lang="ru-RU" dirty="0" smtClean="0"/>
              <a:t>Точки подачи воды на территорию Мексики;</a:t>
            </a:r>
            <a:endParaRPr lang="en-US" dirty="0" smtClean="0"/>
          </a:p>
          <a:p>
            <a:r>
              <a:rPr lang="ru-RU" dirty="0" smtClean="0"/>
              <a:t>Процедуры в отношении водных заявок и точки осуществления измерений.</a:t>
            </a:r>
            <a:endParaRPr lang="en-US" dirty="0"/>
          </a:p>
        </p:txBody>
      </p:sp>
    </p:spTree>
    <p:extLst>
      <p:ext uri="{BB962C8B-B14F-4D97-AF65-F5344CB8AC3E}">
        <p14:creationId xmlns:p14="http://schemas.microsoft.com/office/powerpoint/2010/main" val="3305857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Протокол</a:t>
            </a:r>
            <a:r>
              <a:rPr lang="en-US" dirty="0" smtClean="0"/>
              <a:t> </a:t>
            </a:r>
            <a:r>
              <a:rPr lang="ru-RU" dirty="0" smtClean="0"/>
              <a:t>№</a:t>
            </a:r>
            <a:r>
              <a:rPr lang="en-US" dirty="0" smtClean="0"/>
              <a:t>242</a:t>
            </a:r>
            <a:endParaRPr lang="en-US" dirty="0"/>
          </a:p>
        </p:txBody>
      </p:sp>
      <p:sp>
        <p:nvSpPr>
          <p:cNvPr id="3" name="Content Placeholder 2"/>
          <p:cNvSpPr>
            <a:spLocks noGrp="1"/>
          </p:cNvSpPr>
          <p:nvPr>
            <p:ph idx="1"/>
          </p:nvPr>
        </p:nvSpPr>
        <p:spPr>
          <a:xfrm>
            <a:off x="457200" y="1265237"/>
            <a:ext cx="7924800" cy="4525963"/>
          </a:xfrm>
        </p:spPr>
        <p:txBody>
          <a:bodyPr/>
          <a:lstStyle/>
          <a:p>
            <a:r>
              <a:rPr lang="ru-RU" sz="2200" dirty="0" smtClean="0"/>
              <a:t>Последствия строительства дамбы в каньоне </a:t>
            </a:r>
            <a:r>
              <a:rPr lang="ru-RU" sz="2200" dirty="0" err="1" smtClean="0"/>
              <a:t>Глен</a:t>
            </a:r>
            <a:r>
              <a:rPr lang="ru-RU" sz="2200" dirty="0" smtClean="0"/>
              <a:t>;</a:t>
            </a:r>
            <a:endParaRPr lang="en-US" sz="2200" dirty="0" smtClean="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8867" y="2282889"/>
            <a:ext cx="3312843" cy="434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27" y="3352801"/>
            <a:ext cx="4701720" cy="32003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457200" y="1684337"/>
            <a:ext cx="470172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rgbClr val="002060"/>
                </a:solidFill>
                <a:latin typeface="+mn-lt"/>
                <a:ea typeface="+mn-ea"/>
                <a:cs typeface="+mn-cs"/>
              </a:defRPr>
            </a:lvl1pPr>
            <a:lvl2pPr marL="742950" indent="-285750" algn="l" rtl="0" eaLnBrk="0" fontAlgn="base" hangingPunct="0">
              <a:spcBef>
                <a:spcPct val="20000"/>
              </a:spcBef>
              <a:spcAft>
                <a:spcPct val="0"/>
              </a:spcAft>
              <a:buChar char="–"/>
              <a:defRPr sz="2000" b="1">
                <a:solidFill>
                  <a:srgbClr val="002060"/>
                </a:solidFill>
                <a:latin typeface="+mn-lt"/>
              </a:defRPr>
            </a:lvl2pPr>
            <a:lvl3pPr marL="1143000" indent="-228600" algn="l" rtl="0" eaLnBrk="0" fontAlgn="base" hangingPunct="0">
              <a:spcBef>
                <a:spcPct val="20000"/>
              </a:spcBef>
              <a:spcAft>
                <a:spcPct val="0"/>
              </a:spcAft>
              <a:buChar char="•"/>
              <a:defRPr b="1">
                <a:solidFill>
                  <a:srgbClr val="002060"/>
                </a:solidFill>
                <a:latin typeface="+mn-lt"/>
              </a:defRPr>
            </a:lvl3pPr>
            <a:lvl4pPr marL="1600200" indent="-228600" algn="l" rtl="0" eaLnBrk="0" fontAlgn="base" hangingPunct="0">
              <a:spcBef>
                <a:spcPct val="20000"/>
              </a:spcBef>
              <a:spcAft>
                <a:spcPct val="0"/>
              </a:spcAft>
              <a:buChar char="–"/>
              <a:defRPr sz="1600" b="1">
                <a:solidFill>
                  <a:srgbClr val="002060"/>
                </a:solidFill>
                <a:latin typeface="+mn-lt"/>
              </a:defRPr>
            </a:lvl4pPr>
            <a:lvl5pPr marL="2057400" indent="-228600" algn="l" rtl="0" eaLnBrk="0" fontAlgn="base" hangingPunct="0">
              <a:spcBef>
                <a:spcPct val="20000"/>
              </a:spcBef>
              <a:spcAft>
                <a:spcPct val="0"/>
              </a:spcAft>
              <a:buChar char="»"/>
              <a:defRPr sz="1400" b="1">
                <a:solidFill>
                  <a:srgbClr val="002060"/>
                </a:solidFill>
                <a:latin typeface="+mn-lt"/>
              </a:defRPr>
            </a:lvl5pPr>
            <a:lvl6pPr marL="2514600" indent="-228600" algn="l" rtl="0" fontAlgn="base">
              <a:spcBef>
                <a:spcPct val="20000"/>
              </a:spcBef>
              <a:spcAft>
                <a:spcPct val="0"/>
              </a:spcAft>
              <a:buChar char="»"/>
              <a:defRPr sz="1400" b="1">
                <a:solidFill>
                  <a:schemeClr val="bg1"/>
                </a:solidFill>
                <a:latin typeface="+mn-lt"/>
              </a:defRPr>
            </a:lvl6pPr>
            <a:lvl7pPr marL="2971800" indent="-228600" algn="l" rtl="0" fontAlgn="base">
              <a:spcBef>
                <a:spcPct val="20000"/>
              </a:spcBef>
              <a:spcAft>
                <a:spcPct val="0"/>
              </a:spcAft>
              <a:buChar char="»"/>
              <a:defRPr sz="1400" b="1">
                <a:solidFill>
                  <a:schemeClr val="bg1"/>
                </a:solidFill>
                <a:latin typeface="+mn-lt"/>
              </a:defRPr>
            </a:lvl7pPr>
            <a:lvl8pPr marL="3429000" indent="-228600" algn="l" rtl="0" fontAlgn="base">
              <a:spcBef>
                <a:spcPct val="20000"/>
              </a:spcBef>
              <a:spcAft>
                <a:spcPct val="0"/>
              </a:spcAft>
              <a:buChar char="»"/>
              <a:defRPr sz="1400" b="1">
                <a:solidFill>
                  <a:schemeClr val="bg1"/>
                </a:solidFill>
                <a:latin typeface="+mn-lt"/>
              </a:defRPr>
            </a:lvl8pPr>
            <a:lvl9pPr marL="3886200" indent="-228600" algn="l" rtl="0" fontAlgn="base">
              <a:spcBef>
                <a:spcPct val="20000"/>
              </a:spcBef>
              <a:spcAft>
                <a:spcPct val="0"/>
              </a:spcAft>
              <a:buChar char="»"/>
              <a:defRPr sz="1400" b="1">
                <a:solidFill>
                  <a:schemeClr val="bg1"/>
                </a:solidFill>
                <a:latin typeface="+mn-lt"/>
              </a:defRPr>
            </a:lvl9pPr>
          </a:lstStyle>
          <a:p>
            <a:r>
              <a:rPr lang="en-US" sz="2200" dirty="0"/>
              <a:t>1973 </a:t>
            </a:r>
            <a:r>
              <a:rPr lang="ru-RU" sz="2200" dirty="0" smtClean="0"/>
              <a:t>г. </a:t>
            </a:r>
            <a:r>
              <a:rPr lang="en-US" sz="2200" dirty="0" smtClean="0"/>
              <a:t>–</a:t>
            </a:r>
            <a:r>
              <a:rPr lang="ru-RU" sz="2200" dirty="0" smtClean="0"/>
              <a:t> Протокол №</a:t>
            </a:r>
            <a:r>
              <a:rPr lang="en-US" sz="2200" dirty="0" smtClean="0"/>
              <a:t>242 </a:t>
            </a:r>
            <a:r>
              <a:rPr lang="ru-RU" sz="2200" dirty="0" smtClean="0"/>
              <a:t>(задачи по контролю минерализации для США и Мексики).</a:t>
            </a:r>
            <a:endParaRPr lang="en-US" sz="2200" dirty="0"/>
          </a:p>
        </p:txBody>
      </p:sp>
    </p:spTree>
    <p:extLst>
      <p:ext uri="{BB962C8B-B14F-4D97-AF65-F5344CB8AC3E}">
        <p14:creationId xmlns:p14="http://schemas.microsoft.com/office/powerpoint/2010/main" val="3726573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48400"/>
            <a:ext cx="2133600" cy="476250"/>
          </a:xfrm>
          <a:prstGeom prst="rect">
            <a:avLst/>
          </a:prstGeom>
        </p:spPr>
        <p:txBody>
          <a:bodyPr/>
          <a:lstStyle/>
          <a:p>
            <a:fld id="{120BA760-C129-4F29-A17D-9CADDFCF520C}" type="slidenum">
              <a:rPr lang="en-US">
                <a:solidFill>
                  <a:srgbClr val="FFFFFF"/>
                </a:solidFill>
              </a:rPr>
              <a:pPr/>
              <a:t>2</a:t>
            </a:fld>
            <a:endParaRPr lang="en-US" dirty="0">
              <a:solidFill>
                <a:srgbClr val="FFFFFF"/>
              </a:solidFill>
            </a:endParaRPr>
          </a:p>
        </p:txBody>
      </p:sp>
      <p:sp>
        <p:nvSpPr>
          <p:cNvPr id="205826" name="Rectangle 2"/>
          <p:cNvSpPr>
            <a:spLocks noGrp="1" noRot="1" noChangeArrowheads="1"/>
          </p:cNvSpPr>
          <p:nvPr>
            <p:ph type="title"/>
          </p:nvPr>
        </p:nvSpPr>
        <p:spPr>
          <a:xfrm>
            <a:off x="152400" y="609600"/>
            <a:ext cx="8534400" cy="1143000"/>
          </a:xfrm>
        </p:spPr>
        <p:txBody>
          <a:bodyPr/>
          <a:lstStyle/>
          <a:p>
            <a:r>
              <a:rPr lang="ru-RU" sz="3200" dirty="0" smtClean="0"/>
              <a:t>Обсуждение вопросов управления водными ресурсами на американском Западе</a:t>
            </a:r>
            <a:endParaRPr lang="en-US" sz="3200" dirty="0"/>
          </a:p>
        </p:txBody>
      </p:sp>
      <p:sp>
        <p:nvSpPr>
          <p:cNvPr id="2" name="TextBox 1"/>
          <p:cNvSpPr txBox="1"/>
          <p:nvPr/>
        </p:nvSpPr>
        <p:spPr>
          <a:xfrm>
            <a:off x="1981200" y="5562600"/>
            <a:ext cx="5638800" cy="369332"/>
          </a:xfrm>
          <a:prstGeom prst="rect">
            <a:avLst/>
          </a:prstGeom>
          <a:solidFill>
            <a:schemeClr val="bg1"/>
          </a:solidFill>
        </p:spPr>
        <p:txBody>
          <a:bodyPr wrap="square" rtlCol="0">
            <a:spAutoFit/>
          </a:bodyPr>
          <a:lstStyle/>
          <a:p>
            <a:r>
              <a:rPr lang="ru-RU" dirty="0" smtClean="0"/>
              <a:t>«Виски – повод выпить; вода – повод для драки</a:t>
            </a:r>
            <a:r>
              <a:rPr lang="en-US" dirty="0" smtClean="0"/>
              <a:t>!</a:t>
            </a:r>
            <a:r>
              <a:rPr lang="ru-RU" dirty="0" smtClean="0"/>
              <a:t>»</a:t>
            </a:r>
            <a:r>
              <a:rPr lang="en-US" dirty="0" smtClean="0"/>
              <a:t>  </a:t>
            </a:r>
            <a:r>
              <a:rPr lang="ru-RU" dirty="0" smtClean="0"/>
              <a:t>Марк Твен</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859498"/>
            <a:ext cx="5562600" cy="3703102"/>
          </a:xfrm>
          <a:prstGeom prst="rect">
            <a:avLst/>
          </a:prstGeom>
        </p:spPr>
      </p:pic>
    </p:spTree>
    <p:extLst>
      <p:ext uri="{BB962C8B-B14F-4D97-AF65-F5344CB8AC3E}">
        <p14:creationId xmlns:p14="http://schemas.microsoft.com/office/powerpoint/2010/main" val="4092200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AP PPT-PictureShell-1.jpg"/>
          <p:cNvPicPr>
            <a:picLocks noChangeAspect="1"/>
          </p:cNvPicPr>
          <p:nvPr/>
        </p:nvPicPr>
        <p:blipFill>
          <a:blip r:embed="rId3"/>
          <a:stretch>
            <a:fillRect/>
          </a:stretch>
        </p:blipFill>
        <p:spPr>
          <a:xfrm>
            <a:off x="35169" y="0"/>
            <a:ext cx="9144000" cy="6858000"/>
          </a:xfrm>
          <a:prstGeom prst="rect">
            <a:avLst/>
          </a:prstGeom>
        </p:spPr>
      </p:pic>
      <p:sp>
        <p:nvSpPr>
          <p:cNvPr id="5" name="TextBox 4"/>
          <p:cNvSpPr txBox="1"/>
          <p:nvPr/>
        </p:nvSpPr>
        <p:spPr>
          <a:xfrm>
            <a:off x="484721" y="152400"/>
            <a:ext cx="7211479" cy="830997"/>
          </a:xfrm>
          <a:prstGeom prst="rect">
            <a:avLst/>
          </a:prstGeom>
          <a:noFill/>
        </p:spPr>
        <p:txBody>
          <a:bodyPr wrap="square" rtlCol="0">
            <a:spAutoFit/>
          </a:bodyPr>
          <a:lstStyle/>
          <a:p>
            <a:r>
              <a:rPr lang="ru-RU" sz="2400" b="1" kern="500" dirty="0" smtClean="0">
                <a:solidFill>
                  <a:srgbClr val="000090"/>
                </a:solidFill>
                <a:latin typeface="Century Gothic"/>
                <a:cs typeface="Century Gothic"/>
              </a:rPr>
              <a:t>Точки подачи</a:t>
            </a:r>
            <a:r>
              <a:rPr lang="en-US" sz="2400" b="1" kern="500" dirty="0" smtClean="0">
                <a:solidFill>
                  <a:srgbClr val="000090"/>
                </a:solidFill>
                <a:latin typeface="Century Gothic"/>
                <a:cs typeface="Century Gothic"/>
              </a:rPr>
              <a:t> </a:t>
            </a:r>
            <a:r>
              <a:rPr lang="ru-RU" sz="2400" b="1" kern="500" dirty="0" smtClean="0">
                <a:solidFill>
                  <a:srgbClr val="000090"/>
                </a:solidFill>
                <a:latin typeface="Century Gothic"/>
                <a:cs typeface="Century Gothic"/>
              </a:rPr>
              <a:t>и </a:t>
            </a:r>
          </a:p>
          <a:p>
            <a:r>
              <a:rPr lang="ru-RU" sz="2400" b="1" kern="500" dirty="0" smtClean="0">
                <a:solidFill>
                  <a:srgbClr val="000090"/>
                </a:solidFill>
                <a:latin typeface="Century Gothic"/>
                <a:cs typeface="Century Gothic"/>
              </a:rPr>
              <a:t>управление минерализацией</a:t>
            </a:r>
            <a:endParaRPr lang="en-US" sz="2400" b="1" kern="500" dirty="0">
              <a:solidFill>
                <a:srgbClr val="000090"/>
              </a:solidFill>
              <a:latin typeface="Century Gothic"/>
              <a:cs typeface="Century Gothic"/>
            </a:endParaRPr>
          </a:p>
        </p:txBody>
      </p:sp>
      <p:cxnSp>
        <p:nvCxnSpPr>
          <p:cNvPr id="9" name="Straight Connector 8"/>
          <p:cNvCxnSpPr/>
          <p:nvPr/>
        </p:nvCxnSpPr>
        <p:spPr>
          <a:xfrm>
            <a:off x="563935" y="1086717"/>
            <a:ext cx="5859985" cy="1588"/>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2400" y="1385362"/>
            <a:ext cx="4613630" cy="4524315"/>
          </a:xfrm>
          <a:prstGeom prst="rect">
            <a:avLst/>
          </a:prstGeom>
          <a:noFill/>
        </p:spPr>
        <p:txBody>
          <a:bodyPr wrap="square" rtlCol="0">
            <a:spAutoFit/>
          </a:bodyPr>
          <a:lstStyle/>
          <a:p>
            <a:pPr marL="285750" indent="-285750">
              <a:buFont typeface="Arial" pitchFamily="34" charset="0"/>
              <a:buChar char="•"/>
            </a:pPr>
            <a:r>
              <a:rPr lang="ru-RU" b="1" dirty="0" smtClean="0">
                <a:latin typeface="Century Gothic"/>
                <a:cs typeface="Century Gothic"/>
              </a:rPr>
              <a:t>Северный международный рубеж</a:t>
            </a:r>
            <a:r>
              <a:rPr lang="en-US" b="1" dirty="0" smtClean="0">
                <a:latin typeface="Century Gothic"/>
                <a:cs typeface="Century Gothic"/>
              </a:rPr>
              <a:t> (</a:t>
            </a:r>
            <a:r>
              <a:rPr lang="ru-RU" b="1" dirty="0" smtClean="0">
                <a:latin typeface="Century Gothic"/>
                <a:cs typeface="Century Gothic"/>
              </a:rPr>
              <a:t>дамба Морелос</a:t>
            </a:r>
            <a:r>
              <a:rPr lang="en-US" b="1" dirty="0" smtClean="0">
                <a:latin typeface="Century Gothic"/>
                <a:cs typeface="Century Gothic"/>
              </a:rPr>
              <a:t>)</a:t>
            </a:r>
            <a:r>
              <a:rPr lang="ru-RU" b="1" dirty="0" smtClean="0">
                <a:latin typeface="Century Gothic"/>
                <a:cs typeface="Century Gothic"/>
              </a:rPr>
              <a:t> – </a:t>
            </a:r>
            <a:endParaRPr lang="en-US" b="1" dirty="0" smtClean="0">
              <a:latin typeface="Century Gothic"/>
              <a:cs typeface="Century Gothic"/>
            </a:endParaRPr>
          </a:p>
          <a:p>
            <a:pPr marL="742950" lvl="1" indent="-285750">
              <a:buFont typeface="Arial" pitchFamily="34" charset="0"/>
              <a:buChar char="•"/>
            </a:pPr>
            <a:r>
              <a:rPr lang="en-US" dirty="0" smtClean="0">
                <a:latin typeface="Century Gothic"/>
                <a:cs typeface="Century Gothic"/>
              </a:rPr>
              <a:t>1,360,000 </a:t>
            </a:r>
            <a:r>
              <a:rPr lang="en-US" i="1" dirty="0" smtClean="0">
                <a:latin typeface="Century Gothic"/>
                <a:cs typeface="Century Gothic"/>
              </a:rPr>
              <a:t>af</a:t>
            </a:r>
          </a:p>
          <a:p>
            <a:pPr marL="285750" indent="-285750">
              <a:buFont typeface="Arial" pitchFamily="34" charset="0"/>
              <a:buChar char="•"/>
            </a:pPr>
            <a:endParaRPr lang="en-US" dirty="0" smtClean="0">
              <a:latin typeface="Century Gothic"/>
              <a:cs typeface="Century Gothic"/>
            </a:endParaRPr>
          </a:p>
          <a:p>
            <a:pPr marL="285750" indent="-285750">
              <a:buFont typeface="Arial" pitchFamily="34" charset="0"/>
              <a:buChar char="•"/>
            </a:pPr>
            <a:r>
              <a:rPr lang="ru-RU" b="1" dirty="0" smtClean="0">
                <a:latin typeface="Century Gothic"/>
                <a:cs typeface="Century Gothic"/>
              </a:rPr>
              <a:t>Южный </a:t>
            </a:r>
            <a:r>
              <a:rPr lang="ru-RU" b="1" dirty="0">
                <a:latin typeface="Century Gothic"/>
                <a:cs typeface="Century Gothic"/>
              </a:rPr>
              <a:t>международный рубеж</a:t>
            </a:r>
            <a:r>
              <a:rPr lang="en-US" b="1" dirty="0">
                <a:latin typeface="Century Gothic"/>
                <a:cs typeface="Century Gothic"/>
              </a:rPr>
              <a:t> </a:t>
            </a:r>
            <a:r>
              <a:rPr lang="ru-RU" b="1" dirty="0" smtClean="0">
                <a:latin typeface="Century Gothic"/>
                <a:cs typeface="Century Gothic"/>
              </a:rPr>
              <a:t>– </a:t>
            </a:r>
            <a:r>
              <a:rPr lang="en-US" dirty="0" smtClean="0">
                <a:latin typeface="Century Gothic"/>
                <a:cs typeface="Century Gothic"/>
              </a:rPr>
              <a:t>140,000 </a:t>
            </a:r>
            <a:r>
              <a:rPr lang="en-US" i="1" dirty="0" smtClean="0">
                <a:latin typeface="Century Gothic"/>
                <a:cs typeface="Century Gothic"/>
              </a:rPr>
              <a:t>af</a:t>
            </a:r>
          </a:p>
          <a:p>
            <a:pPr marL="285750" indent="-285750">
              <a:buFont typeface="Arial" pitchFamily="34" charset="0"/>
              <a:buChar char="•"/>
            </a:pPr>
            <a:endParaRPr lang="en-US" dirty="0">
              <a:latin typeface="Century Gothic"/>
              <a:cs typeface="Century Gothic"/>
            </a:endParaRPr>
          </a:p>
          <a:p>
            <a:pPr marL="285750" indent="-285750">
              <a:buFont typeface="Arial" pitchFamily="34" charset="0"/>
              <a:buChar char="•"/>
            </a:pPr>
            <a:r>
              <a:rPr lang="ru-RU" b="1" dirty="0" smtClean="0">
                <a:latin typeface="Century Gothic"/>
                <a:cs typeface="Century Gothic"/>
              </a:rPr>
              <a:t>Дельта минерализации – </a:t>
            </a:r>
            <a:endParaRPr lang="en-US" b="1" dirty="0" smtClean="0">
              <a:latin typeface="Century Gothic"/>
              <a:cs typeface="Century Gothic"/>
            </a:endParaRPr>
          </a:p>
          <a:p>
            <a:pPr marL="742950" lvl="1" indent="-285750">
              <a:buFont typeface="Arial" pitchFamily="34" charset="0"/>
              <a:buChar char="•"/>
            </a:pPr>
            <a:r>
              <a:rPr lang="en-US" dirty="0" smtClean="0">
                <a:latin typeface="Century Gothic"/>
                <a:cs typeface="Century Gothic"/>
              </a:rPr>
              <a:t>115ppm (+-30)&lt;</a:t>
            </a:r>
            <a:r>
              <a:rPr lang="en-US" i="1" dirty="0" smtClean="0">
                <a:latin typeface="Century Gothic"/>
                <a:cs typeface="Century Gothic"/>
              </a:rPr>
              <a:t>NIB-Imp. Dam</a:t>
            </a:r>
          </a:p>
          <a:p>
            <a:pPr marL="285750" indent="-285750">
              <a:buFont typeface="Arial" pitchFamily="34" charset="0"/>
              <a:buChar char="•"/>
            </a:pPr>
            <a:endParaRPr lang="en-US" dirty="0" smtClean="0">
              <a:latin typeface="Century Gothic"/>
              <a:cs typeface="Century Gothic"/>
            </a:endParaRPr>
          </a:p>
          <a:p>
            <a:pPr marL="285750" indent="-285750">
              <a:buFont typeface="Arial" pitchFamily="34" charset="0"/>
              <a:buChar char="•"/>
            </a:pPr>
            <a:r>
              <a:rPr lang="ru-RU" dirty="0" smtClean="0">
                <a:latin typeface="Century Gothic"/>
                <a:cs typeface="Century Gothic"/>
              </a:rPr>
              <a:t>Мексика получает более </a:t>
            </a:r>
            <a:r>
              <a:rPr lang="en-US" dirty="0" smtClean="0">
                <a:latin typeface="Century Gothic"/>
                <a:cs typeface="Century Gothic"/>
              </a:rPr>
              <a:t>1</a:t>
            </a:r>
            <a:r>
              <a:rPr lang="ru-RU" dirty="0" smtClean="0">
                <a:latin typeface="Century Gothic"/>
                <a:cs typeface="Century Gothic"/>
              </a:rPr>
              <a:t>,</a:t>
            </a:r>
            <a:r>
              <a:rPr lang="en-US" dirty="0" smtClean="0">
                <a:latin typeface="Century Gothic"/>
                <a:cs typeface="Century Gothic"/>
              </a:rPr>
              <a:t>5 </a:t>
            </a:r>
            <a:r>
              <a:rPr lang="en-US" i="1" dirty="0" smtClean="0">
                <a:latin typeface="Century Gothic"/>
                <a:cs typeface="Century Gothic"/>
              </a:rPr>
              <a:t>MAF</a:t>
            </a:r>
          </a:p>
          <a:p>
            <a:pPr marL="742950" lvl="1" indent="-285750">
              <a:buFont typeface="Arial" pitchFamily="34" charset="0"/>
              <a:buChar char="•"/>
            </a:pPr>
            <a:r>
              <a:rPr lang="en-US" dirty="0" smtClean="0">
                <a:latin typeface="Century Gothic"/>
                <a:cs typeface="Century Gothic"/>
              </a:rPr>
              <a:t>1</a:t>
            </a:r>
            <a:r>
              <a:rPr lang="ru-RU" dirty="0" smtClean="0">
                <a:latin typeface="Century Gothic"/>
                <a:cs typeface="Century Gothic"/>
              </a:rPr>
              <a:t>,</a:t>
            </a:r>
            <a:r>
              <a:rPr lang="en-US" dirty="0" smtClean="0">
                <a:latin typeface="Century Gothic"/>
                <a:cs typeface="Century Gothic"/>
              </a:rPr>
              <a:t>5 </a:t>
            </a:r>
            <a:r>
              <a:rPr lang="en-US" i="1" dirty="0" smtClean="0">
                <a:latin typeface="Century Gothic"/>
                <a:cs typeface="Century Gothic"/>
              </a:rPr>
              <a:t>MAF</a:t>
            </a:r>
            <a:r>
              <a:rPr lang="en-US" dirty="0" smtClean="0">
                <a:latin typeface="Century Gothic"/>
                <a:cs typeface="Century Gothic"/>
              </a:rPr>
              <a:t> </a:t>
            </a:r>
            <a:r>
              <a:rPr lang="ru-RU" dirty="0" smtClean="0">
                <a:latin typeface="Century Gothic"/>
                <a:cs typeface="Century Gothic"/>
              </a:rPr>
              <a:t>по Соглашению;</a:t>
            </a:r>
            <a:endParaRPr lang="en-US" dirty="0" smtClean="0">
              <a:latin typeface="Century Gothic"/>
              <a:cs typeface="Century Gothic"/>
            </a:endParaRPr>
          </a:p>
          <a:p>
            <a:pPr marL="742950" lvl="1" indent="-285750">
              <a:buFont typeface="Arial" pitchFamily="34" charset="0"/>
              <a:buChar char="•"/>
            </a:pPr>
            <a:r>
              <a:rPr lang="en-US" dirty="0" smtClean="0">
                <a:latin typeface="Century Gothic"/>
                <a:cs typeface="Century Gothic"/>
              </a:rPr>
              <a:t>0</a:t>
            </a:r>
            <a:r>
              <a:rPr lang="ru-RU" dirty="0" smtClean="0">
                <a:latin typeface="Century Gothic"/>
                <a:cs typeface="Century Gothic"/>
              </a:rPr>
              <a:t>,</a:t>
            </a:r>
            <a:r>
              <a:rPr lang="en-US" dirty="0" smtClean="0">
                <a:latin typeface="Century Gothic"/>
                <a:cs typeface="Century Gothic"/>
              </a:rPr>
              <a:t>200 </a:t>
            </a:r>
            <a:r>
              <a:rPr lang="en-US" i="1" dirty="0" smtClean="0">
                <a:latin typeface="Century Gothic"/>
                <a:cs typeface="Century Gothic"/>
              </a:rPr>
              <a:t>MAF</a:t>
            </a:r>
            <a:r>
              <a:rPr lang="en-US" dirty="0" smtClean="0">
                <a:latin typeface="Century Gothic"/>
                <a:cs typeface="Century Gothic"/>
              </a:rPr>
              <a:t> </a:t>
            </a:r>
            <a:r>
              <a:rPr lang="ru-RU" dirty="0" smtClean="0">
                <a:latin typeface="Century Gothic"/>
                <a:cs typeface="Century Gothic"/>
              </a:rPr>
              <a:t>«Другое назначение»</a:t>
            </a:r>
            <a:endParaRPr lang="en-US" dirty="0" smtClean="0">
              <a:latin typeface="Century Gothic"/>
              <a:cs typeface="Century Gothic"/>
            </a:endParaRPr>
          </a:p>
          <a:p>
            <a:pPr marL="1200150" lvl="2" indent="-285750">
              <a:buFont typeface="Arial" pitchFamily="34" charset="0"/>
              <a:buChar char="•"/>
            </a:pPr>
            <a:r>
              <a:rPr lang="en-US" dirty="0" smtClean="0">
                <a:latin typeface="Century Gothic"/>
                <a:cs typeface="Century Gothic"/>
              </a:rPr>
              <a:t>0</a:t>
            </a:r>
            <a:r>
              <a:rPr lang="ru-RU" dirty="0" smtClean="0">
                <a:latin typeface="Century Gothic"/>
                <a:cs typeface="Century Gothic"/>
              </a:rPr>
              <a:t>,</a:t>
            </a:r>
            <a:r>
              <a:rPr lang="en-US" dirty="0" smtClean="0">
                <a:latin typeface="Century Gothic"/>
                <a:cs typeface="Century Gothic"/>
              </a:rPr>
              <a:t>114 </a:t>
            </a:r>
            <a:r>
              <a:rPr lang="en-US" i="1" dirty="0" smtClean="0">
                <a:latin typeface="Century Gothic"/>
                <a:cs typeface="Century Gothic"/>
              </a:rPr>
              <a:t>MAF</a:t>
            </a:r>
            <a:r>
              <a:rPr lang="en-US" dirty="0" smtClean="0">
                <a:latin typeface="Century Gothic"/>
                <a:cs typeface="Century Gothic"/>
              </a:rPr>
              <a:t> </a:t>
            </a:r>
            <a:r>
              <a:rPr lang="ru-RU" dirty="0" smtClean="0">
                <a:latin typeface="Century Gothic"/>
                <a:cs typeface="Century Gothic"/>
              </a:rPr>
              <a:t>через </a:t>
            </a:r>
            <a:r>
              <a:rPr lang="en-US" i="1" dirty="0" smtClean="0">
                <a:latin typeface="Century Gothic"/>
                <a:cs typeface="Century Gothic"/>
              </a:rPr>
              <a:t>MODE</a:t>
            </a:r>
          </a:p>
          <a:p>
            <a:pPr marL="1200150" lvl="2" indent="-285750">
              <a:buFont typeface="Arial" pitchFamily="34" charset="0"/>
              <a:buChar char="•"/>
            </a:pPr>
            <a:r>
              <a:rPr lang="en-US" dirty="0" smtClean="0">
                <a:latin typeface="Century Gothic"/>
                <a:cs typeface="Century Gothic"/>
              </a:rPr>
              <a:t>0.086 </a:t>
            </a:r>
            <a:r>
              <a:rPr lang="en-US" i="1" dirty="0" smtClean="0">
                <a:latin typeface="Century Gothic"/>
                <a:cs typeface="Century Gothic"/>
              </a:rPr>
              <a:t>MAF</a:t>
            </a:r>
            <a:r>
              <a:rPr lang="en-US" dirty="0" smtClean="0">
                <a:latin typeface="Century Gothic"/>
                <a:cs typeface="Century Gothic"/>
              </a:rPr>
              <a:t> </a:t>
            </a:r>
            <a:r>
              <a:rPr lang="ru-RU" dirty="0" smtClean="0">
                <a:latin typeface="Century Gothic"/>
                <a:cs typeface="Century Gothic"/>
              </a:rPr>
              <a:t>через механизм изб. снабжения.</a:t>
            </a:r>
            <a:endParaRPr lang="en-US" dirty="0" smtClean="0">
              <a:latin typeface="Century Gothic"/>
              <a:cs typeface="Century Gothic"/>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0130" y="1228156"/>
            <a:ext cx="4279039" cy="5705385"/>
          </a:xfrm>
          <a:prstGeom prst="rect">
            <a:avLst/>
          </a:prstGeom>
        </p:spPr>
      </p:pic>
    </p:spTree>
    <p:extLst>
      <p:ext uri="{BB962C8B-B14F-4D97-AF65-F5344CB8AC3E}">
        <p14:creationId xmlns:p14="http://schemas.microsoft.com/office/powerpoint/2010/main" val="1275890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4294967295"/>
          </p:nvPr>
        </p:nvSpPr>
        <p:spPr>
          <a:xfrm>
            <a:off x="6553200" y="6248400"/>
            <a:ext cx="2133600" cy="476250"/>
          </a:xfrm>
          <a:prstGeom prst="rect">
            <a:avLst/>
          </a:prstGeom>
        </p:spPr>
        <p:txBody>
          <a:bodyPr/>
          <a:lstStyle/>
          <a:p>
            <a:fld id="{D4CDA898-8DD6-43CC-855A-D73AC6736EED}" type="slidenum">
              <a:rPr lang="en-US"/>
              <a:pPr/>
              <a:t>21</a:t>
            </a:fld>
            <a:endParaRPr lang="en-US" dirty="0"/>
          </a:p>
        </p:txBody>
      </p:sp>
      <p:pic>
        <p:nvPicPr>
          <p:cNvPr id="136194" name="Picture 2" descr="Colorado River delta"/>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36195" name="Rectangle 3"/>
          <p:cNvSpPr>
            <a:spLocks noChangeArrowheads="1"/>
          </p:cNvSpPr>
          <p:nvPr/>
        </p:nvSpPr>
        <p:spPr bwMode="auto">
          <a:xfrm>
            <a:off x="457200" y="5334000"/>
            <a:ext cx="3276600" cy="1295400"/>
          </a:xfrm>
          <a:prstGeom prst="rect">
            <a:avLst/>
          </a:prstGeom>
          <a:solidFill>
            <a:schemeClr val="bg1"/>
          </a:solidFill>
          <a:ln w="9525">
            <a:noFill/>
            <a:miter lim="800000"/>
            <a:headEnd/>
            <a:tailEnd/>
          </a:ln>
          <a:effectLst/>
        </p:spPr>
        <p:txBody>
          <a:bodyPr wrap="none" anchor="ctr"/>
          <a:lstStyle/>
          <a:p>
            <a:endParaRPr lang="en-US" dirty="0"/>
          </a:p>
        </p:txBody>
      </p:sp>
      <p:sp>
        <p:nvSpPr>
          <p:cNvPr id="136196" name="Rectangle 4"/>
          <p:cNvSpPr>
            <a:spLocks noChangeArrowheads="1"/>
          </p:cNvSpPr>
          <p:nvPr/>
        </p:nvSpPr>
        <p:spPr bwMode="auto">
          <a:xfrm>
            <a:off x="228600" y="5715000"/>
            <a:ext cx="381000" cy="533400"/>
          </a:xfrm>
          <a:prstGeom prst="rect">
            <a:avLst/>
          </a:prstGeom>
          <a:solidFill>
            <a:schemeClr val="bg1"/>
          </a:solidFill>
          <a:ln w="9525">
            <a:noFill/>
            <a:miter lim="800000"/>
            <a:headEnd/>
            <a:tailEnd/>
          </a:ln>
          <a:effectLst/>
        </p:spPr>
        <p:txBody>
          <a:bodyPr wrap="none" anchor="ctr"/>
          <a:lstStyle/>
          <a:p>
            <a:endParaRPr lang="en-US" dirty="0"/>
          </a:p>
        </p:txBody>
      </p:sp>
      <p:sp>
        <p:nvSpPr>
          <p:cNvPr id="136197" name="Rectangle 5"/>
          <p:cNvSpPr>
            <a:spLocks noChangeArrowheads="1"/>
          </p:cNvSpPr>
          <p:nvPr/>
        </p:nvSpPr>
        <p:spPr bwMode="auto">
          <a:xfrm>
            <a:off x="3657600" y="5791200"/>
            <a:ext cx="304800" cy="457200"/>
          </a:xfrm>
          <a:prstGeom prst="rect">
            <a:avLst/>
          </a:prstGeom>
          <a:solidFill>
            <a:schemeClr val="bg1"/>
          </a:solidFill>
          <a:ln w="9525">
            <a:noFill/>
            <a:miter lim="800000"/>
            <a:headEnd/>
            <a:tailEnd/>
          </a:ln>
          <a:effectLst/>
        </p:spPr>
        <p:txBody>
          <a:bodyPr wrap="none" anchor="ctr"/>
          <a:lstStyle/>
          <a:p>
            <a:endParaRPr lang="en-US" dirty="0"/>
          </a:p>
        </p:txBody>
      </p:sp>
      <p:sp>
        <p:nvSpPr>
          <p:cNvPr id="136198" name="Text Box 6"/>
          <p:cNvSpPr txBox="1">
            <a:spLocks noChangeArrowheads="1"/>
          </p:cNvSpPr>
          <p:nvPr/>
        </p:nvSpPr>
        <p:spPr bwMode="auto">
          <a:xfrm>
            <a:off x="6629400" y="4953000"/>
            <a:ext cx="2438400" cy="336550"/>
          </a:xfrm>
          <a:prstGeom prst="rect">
            <a:avLst/>
          </a:prstGeom>
          <a:noFill/>
          <a:ln w="9525">
            <a:noFill/>
            <a:miter lim="800000"/>
            <a:headEnd/>
            <a:tailEnd/>
          </a:ln>
          <a:effectLst/>
        </p:spPr>
        <p:txBody>
          <a:bodyPr>
            <a:spAutoFit/>
          </a:bodyPr>
          <a:lstStyle/>
          <a:p>
            <a:pPr eaLnBrk="1" hangingPunct="1">
              <a:spcBef>
                <a:spcPct val="50000"/>
              </a:spcBef>
            </a:pPr>
            <a:r>
              <a:rPr lang="en-US" sz="1600" b="1" dirty="0">
                <a:solidFill>
                  <a:srgbClr val="800000"/>
                </a:solidFill>
                <a:latin typeface="Arial Unicode MS" pitchFamily="34" charset="-128"/>
              </a:rPr>
              <a:t>Cienega de Santa Clara</a:t>
            </a:r>
          </a:p>
        </p:txBody>
      </p:sp>
      <p:sp>
        <p:nvSpPr>
          <p:cNvPr id="136199" name="Freeform 7"/>
          <p:cNvSpPr>
            <a:spLocks/>
          </p:cNvSpPr>
          <p:nvPr/>
        </p:nvSpPr>
        <p:spPr bwMode="auto">
          <a:xfrm>
            <a:off x="7848600" y="5257800"/>
            <a:ext cx="622300" cy="304800"/>
          </a:xfrm>
          <a:custGeom>
            <a:avLst/>
            <a:gdLst/>
            <a:ahLst/>
            <a:cxnLst>
              <a:cxn ang="0">
                <a:pos x="336" y="0"/>
              </a:cxn>
              <a:cxn ang="0">
                <a:pos x="336" y="144"/>
              </a:cxn>
              <a:cxn ang="0">
                <a:pos x="0" y="192"/>
              </a:cxn>
            </a:cxnLst>
            <a:rect l="0" t="0" r="r" b="b"/>
            <a:pathLst>
              <a:path w="392" h="192">
                <a:moveTo>
                  <a:pt x="336" y="0"/>
                </a:moveTo>
                <a:cubicBezTo>
                  <a:pt x="364" y="56"/>
                  <a:pt x="392" y="112"/>
                  <a:pt x="336" y="144"/>
                </a:cubicBezTo>
                <a:cubicBezTo>
                  <a:pt x="280" y="176"/>
                  <a:pt x="56" y="184"/>
                  <a:pt x="0" y="192"/>
                </a:cubicBezTo>
              </a:path>
            </a:pathLst>
          </a:custGeom>
          <a:noFill/>
          <a:ln w="28575" cmpd="sng">
            <a:solidFill>
              <a:srgbClr val="800000"/>
            </a:solidFill>
            <a:round/>
            <a:headEnd type="none" w="med" len="med"/>
            <a:tailEnd type="triangle" w="med" len="med"/>
          </a:ln>
          <a:effectLst/>
        </p:spPr>
        <p:txBody>
          <a:bodyPr/>
          <a:lstStyle/>
          <a:p>
            <a:endParaRPr lang="en-US" dirty="0"/>
          </a:p>
        </p:txBody>
      </p:sp>
      <p:sp>
        <p:nvSpPr>
          <p:cNvPr id="136200" name="Text Box 8"/>
          <p:cNvSpPr txBox="1">
            <a:spLocks noChangeArrowheads="1"/>
          </p:cNvSpPr>
          <p:nvPr/>
        </p:nvSpPr>
        <p:spPr bwMode="auto">
          <a:xfrm>
            <a:off x="3886200" y="1143000"/>
            <a:ext cx="1066800" cy="457200"/>
          </a:xfrm>
          <a:prstGeom prst="rect">
            <a:avLst/>
          </a:prstGeom>
          <a:noFill/>
          <a:ln w="9525">
            <a:noFill/>
            <a:miter lim="800000"/>
            <a:headEnd/>
            <a:tailEnd/>
          </a:ln>
          <a:effectLst/>
        </p:spPr>
        <p:txBody>
          <a:bodyPr>
            <a:spAutoFit/>
          </a:bodyPr>
          <a:lstStyle/>
          <a:p>
            <a:pPr eaLnBrk="1" hangingPunct="1">
              <a:spcBef>
                <a:spcPct val="50000"/>
              </a:spcBef>
            </a:pPr>
            <a:r>
              <a:rPr lang="en-US" sz="2400" b="1" dirty="0">
                <a:solidFill>
                  <a:srgbClr val="800000"/>
                </a:solidFill>
                <a:latin typeface="Arial Unicode MS" pitchFamily="34" charset="-128"/>
              </a:rPr>
              <a:t>YDP</a:t>
            </a:r>
          </a:p>
        </p:txBody>
      </p:sp>
    </p:spTree>
    <p:extLst>
      <p:ext uri="{BB962C8B-B14F-4D97-AF65-F5344CB8AC3E}">
        <p14:creationId xmlns:p14="http://schemas.microsoft.com/office/powerpoint/2010/main" val="2512535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P PPT-SimpleShell-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923316"/>
          </a:xfrm>
          <a:prstGeom prst="rect">
            <a:avLst/>
          </a:prstGeom>
        </p:spPr>
      </p:pic>
      <p:sp>
        <p:nvSpPr>
          <p:cNvPr id="5" name="TextBox 4"/>
          <p:cNvSpPr txBox="1"/>
          <p:nvPr/>
        </p:nvSpPr>
        <p:spPr>
          <a:xfrm>
            <a:off x="488629" y="228600"/>
            <a:ext cx="7725830" cy="646331"/>
          </a:xfrm>
          <a:prstGeom prst="rect">
            <a:avLst/>
          </a:prstGeom>
          <a:noFill/>
        </p:spPr>
        <p:txBody>
          <a:bodyPr wrap="square" rtlCol="0">
            <a:spAutoFit/>
          </a:bodyPr>
          <a:lstStyle/>
          <a:p>
            <a:r>
              <a:rPr lang="ru-RU" sz="3600" b="1" kern="500" dirty="0" smtClean="0">
                <a:solidFill>
                  <a:srgbClr val="000090"/>
                </a:solidFill>
                <a:cs typeface="Century Gothic"/>
              </a:rPr>
              <a:t>Надвигающийся кризис</a:t>
            </a:r>
            <a:endParaRPr lang="en-US" sz="3600" b="1" kern="500" dirty="0">
              <a:solidFill>
                <a:srgbClr val="000090"/>
              </a:solidFill>
              <a:cs typeface="Century Gothic"/>
            </a:endParaRPr>
          </a:p>
        </p:txBody>
      </p:sp>
      <p:pic>
        <p:nvPicPr>
          <p:cNvPr id="5120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1528"/>
          <a:stretch/>
        </p:blipFill>
        <p:spPr bwMode="auto">
          <a:xfrm>
            <a:off x="239713" y="1346061"/>
            <a:ext cx="8675687" cy="5577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Connector 13"/>
          <p:cNvCxnSpPr/>
          <p:nvPr/>
        </p:nvCxnSpPr>
        <p:spPr>
          <a:xfrm>
            <a:off x="563935" y="1086717"/>
            <a:ext cx="6860500" cy="1588"/>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207770" y="1346061"/>
            <a:ext cx="2295821" cy="276999"/>
          </a:xfrm>
          <a:prstGeom prst="rect">
            <a:avLst/>
          </a:prstGeom>
          <a:noFill/>
        </p:spPr>
        <p:txBody>
          <a:bodyPr wrap="none" rtlCol="0">
            <a:spAutoFit/>
          </a:bodyPr>
          <a:lstStyle/>
          <a:p>
            <a:r>
              <a:rPr lang="en-US" sz="1200" b="1" dirty="0" smtClean="0">
                <a:solidFill>
                  <a:srgbClr val="000099"/>
                </a:solidFill>
              </a:rPr>
              <a:t>91%</a:t>
            </a:r>
            <a:r>
              <a:rPr lang="ru-RU" sz="1200" b="1" dirty="0" smtClean="0">
                <a:solidFill>
                  <a:srgbClr val="000099"/>
                </a:solidFill>
              </a:rPr>
              <a:t>-</a:t>
            </a:r>
            <a:r>
              <a:rPr lang="ru-RU" sz="1200" b="1" dirty="0" err="1" smtClean="0">
                <a:solidFill>
                  <a:srgbClr val="000099"/>
                </a:solidFill>
              </a:rPr>
              <a:t>ная</a:t>
            </a:r>
            <a:r>
              <a:rPr lang="ru-RU" sz="1200" b="1" dirty="0" smtClean="0">
                <a:solidFill>
                  <a:srgbClr val="000099"/>
                </a:solidFill>
              </a:rPr>
              <a:t> наполненность</a:t>
            </a:r>
            <a:r>
              <a:rPr lang="en-US" sz="1200" b="1" dirty="0" smtClean="0">
                <a:solidFill>
                  <a:srgbClr val="000099"/>
                </a:solidFill>
              </a:rPr>
              <a:t> (25 MAF)</a:t>
            </a:r>
          </a:p>
        </p:txBody>
      </p:sp>
      <p:sp>
        <p:nvSpPr>
          <p:cNvPr id="9" name="TextBox 8"/>
          <p:cNvSpPr txBox="1"/>
          <p:nvPr/>
        </p:nvSpPr>
        <p:spPr>
          <a:xfrm>
            <a:off x="4362448" y="2692731"/>
            <a:ext cx="2220480" cy="276999"/>
          </a:xfrm>
          <a:prstGeom prst="rect">
            <a:avLst/>
          </a:prstGeom>
          <a:noFill/>
        </p:spPr>
        <p:txBody>
          <a:bodyPr wrap="none" rtlCol="0">
            <a:spAutoFit/>
          </a:bodyPr>
          <a:lstStyle/>
          <a:p>
            <a:r>
              <a:rPr lang="en-US" sz="1200" b="1" dirty="0" smtClean="0">
                <a:solidFill>
                  <a:srgbClr val="000099"/>
                </a:solidFill>
              </a:rPr>
              <a:t>12</a:t>
            </a:r>
            <a:r>
              <a:rPr lang="ru-RU" sz="1200" b="1" dirty="0" smtClean="0">
                <a:solidFill>
                  <a:srgbClr val="000099"/>
                </a:solidFill>
              </a:rPr>
              <a:t>,</a:t>
            </a:r>
            <a:r>
              <a:rPr lang="en-US" sz="1200" b="1" dirty="0" smtClean="0">
                <a:solidFill>
                  <a:srgbClr val="000099"/>
                </a:solidFill>
              </a:rPr>
              <a:t>52 MAF </a:t>
            </a:r>
            <a:r>
              <a:rPr lang="ru-RU" sz="1200" b="1" dirty="0" smtClean="0">
                <a:solidFill>
                  <a:srgbClr val="000099"/>
                </a:solidFill>
              </a:rPr>
              <a:t>сброс в озеро Пауэл</a:t>
            </a:r>
            <a:endParaRPr lang="en-US" sz="1200" b="1" dirty="0" smtClean="0">
              <a:solidFill>
                <a:srgbClr val="000099"/>
              </a:solidFill>
            </a:endParaRPr>
          </a:p>
        </p:txBody>
      </p:sp>
      <p:cxnSp>
        <p:nvCxnSpPr>
          <p:cNvPr id="11" name="Straight Arrow Connector 10"/>
          <p:cNvCxnSpPr>
            <a:stCxn id="9" idx="2"/>
          </p:cNvCxnSpPr>
          <p:nvPr/>
        </p:nvCxnSpPr>
        <p:spPr>
          <a:xfrm>
            <a:off x="5472688" y="2969730"/>
            <a:ext cx="486151" cy="408108"/>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400800" y="3581400"/>
            <a:ext cx="2416110" cy="461665"/>
          </a:xfrm>
          <a:prstGeom prst="rect">
            <a:avLst/>
          </a:prstGeom>
          <a:noFill/>
        </p:spPr>
        <p:txBody>
          <a:bodyPr wrap="none" rtlCol="0">
            <a:spAutoFit/>
          </a:bodyPr>
          <a:lstStyle/>
          <a:p>
            <a:pPr algn="r"/>
            <a:r>
              <a:rPr lang="en-US" sz="1200" b="1" dirty="0" smtClean="0">
                <a:solidFill>
                  <a:srgbClr val="000099"/>
                </a:solidFill>
              </a:rPr>
              <a:t>38%</a:t>
            </a:r>
            <a:r>
              <a:rPr lang="ru-RU" sz="1200" b="1" dirty="0" smtClean="0">
                <a:solidFill>
                  <a:srgbClr val="000099"/>
                </a:solidFill>
              </a:rPr>
              <a:t>-</a:t>
            </a:r>
            <a:r>
              <a:rPr lang="ru-RU" sz="1200" b="1" dirty="0" err="1" smtClean="0">
                <a:solidFill>
                  <a:srgbClr val="000099"/>
                </a:solidFill>
              </a:rPr>
              <a:t>ная</a:t>
            </a:r>
            <a:r>
              <a:rPr lang="ru-RU" sz="1200" b="1" dirty="0" smtClean="0">
                <a:solidFill>
                  <a:srgbClr val="000099"/>
                </a:solidFill>
              </a:rPr>
              <a:t> наполненность</a:t>
            </a:r>
            <a:r>
              <a:rPr lang="en-US" sz="1200" b="1" dirty="0" smtClean="0">
                <a:solidFill>
                  <a:srgbClr val="000099"/>
                </a:solidFill>
              </a:rPr>
              <a:t> (10</a:t>
            </a:r>
            <a:r>
              <a:rPr lang="ru-RU" sz="1200" b="1" dirty="0" smtClean="0">
                <a:solidFill>
                  <a:srgbClr val="000099"/>
                </a:solidFill>
              </a:rPr>
              <a:t>,</a:t>
            </a:r>
            <a:r>
              <a:rPr lang="en-US" sz="1200" b="1" dirty="0" smtClean="0">
                <a:solidFill>
                  <a:srgbClr val="000099"/>
                </a:solidFill>
              </a:rPr>
              <a:t>.4 </a:t>
            </a:r>
            <a:r>
              <a:rPr lang="en-US" sz="1200" b="1" dirty="0">
                <a:solidFill>
                  <a:srgbClr val="000099"/>
                </a:solidFill>
              </a:rPr>
              <a:t>MAF</a:t>
            </a:r>
            <a:r>
              <a:rPr lang="en-US" sz="1200" b="1" dirty="0" smtClean="0">
                <a:solidFill>
                  <a:srgbClr val="000099"/>
                </a:solidFill>
              </a:rPr>
              <a:t>)</a:t>
            </a:r>
          </a:p>
          <a:p>
            <a:pPr algn="r"/>
            <a:endParaRPr lang="en-US" sz="1200" dirty="0"/>
          </a:p>
        </p:txBody>
      </p:sp>
      <p:sp>
        <p:nvSpPr>
          <p:cNvPr id="12" name="TextBox 11"/>
          <p:cNvSpPr txBox="1"/>
          <p:nvPr/>
        </p:nvSpPr>
        <p:spPr>
          <a:xfrm>
            <a:off x="3440910" y="1623060"/>
            <a:ext cx="4785841" cy="646331"/>
          </a:xfrm>
          <a:prstGeom prst="rect">
            <a:avLst/>
          </a:prstGeom>
          <a:solidFill>
            <a:schemeClr val="bg1"/>
          </a:solidFill>
        </p:spPr>
        <p:txBody>
          <a:bodyPr wrap="square" rtlCol="0">
            <a:spAutoFit/>
          </a:bodyPr>
          <a:lstStyle/>
          <a:p>
            <a:pPr algn="ctr"/>
            <a:r>
              <a:rPr lang="ru-RU" sz="3600" b="1" kern="500" dirty="0" smtClean="0">
                <a:solidFill>
                  <a:srgbClr val="000090"/>
                </a:solidFill>
                <a:cs typeface="Century Gothic"/>
              </a:rPr>
              <a:t>Озеро Мид с </a:t>
            </a:r>
            <a:r>
              <a:rPr lang="en-US" sz="3600" b="1" kern="500" dirty="0" smtClean="0">
                <a:solidFill>
                  <a:srgbClr val="000090"/>
                </a:solidFill>
                <a:cs typeface="Century Gothic"/>
              </a:rPr>
              <a:t>2000</a:t>
            </a:r>
            <a:r>
              <a:rPr lang="ru-RU" sz="3600" b="1" kern="500" dirty="0" smtClean="0">
                <a:solidFill>
                  <a:srgbClr val="000090"/>
                </a:solidFill>
                <a:cs typeface="Century Gothic"/>
              </a:rPr>
              <a:t> г.</a:t>
            </a:r>
            <a:endParaRPr lang="en-US" sz="3600" b="1" kern="500" dirty="0">
              <a:solidFill>
                <a:srgbClr val="000090"/>
              </a:solidFill>
              <a:cs typeface="Century Gothic"/>
            </a:endParaRPr>
          </a:p>
        </p:txBody>
      </p:sp>
      <p:cxnSp>
        <p:nvCxnSpPr>
          <p:cNvPr id="4" name="Straight Connector 3"/>
          <p:cNvCxnSpPr/>
          <p:nvPr/>
        </p:nvCxnSpPr>
        <p:spPr>
          <a:xfrm flipV="1">
            <a:off x="4419600" y="3810000"/>
            <a:ext cx="0" cy="1905000"/>
          </a:xfrm>
          <a:prstGeom prst="line">
            <a:avLst/>
          </a:prstGeom>
          <a:ln w="38100">
            <a:solidFill>
              <a:srgbClr val="33996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97674" y="4577834"/>
            <a:ext cx="2044149" cy="646331"/>
          </a:xfrm>
          <a:prstGeom prst="rect">
            <a:avLst/>
          </a:prstGeom>
          <a:noFill/>
        </p:spPr>
        <p:txBody>
          <a:bodyPr wrap="none" rtlCol="0">
            <a:spAutoFit/>
          </a:bodyPr>
          <a:lstStyle/>
          <a:p>
            <a:r>
              <a:rPr lang="ru-RU" dirty="0" smtClean="0"/>
              <a:t>Начало новой фазы </a:t>
            </a:r>
          </a:p>
          <a:p>
            <a:r>
              <a:rPr lang="ru-RU" dirty="0" smtClean="0"/>
              <a:t>двусторонних встреч</a:t>
            </a:r>
            <a:endParaRPr lang="en-US" dirty="0"/>
          </a:p>
        </p:txBody>
      </p:sp>
    </p:spTree>
    <p:extLst>
      <p:ext uri="{BB962C8B-B14F-4D97-AF65-F5344CB8AC3E}">
        <p14:creationId xmlns:p14="http://schemas.microsoft.com/office/powerpoint/2010/main" val="126263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1143000"/>
          </a:xfrm>
        </p:spPr>
        <p:txBody>
          <a:bodyPr/>
          <a:lstStyle/>
          <a:p>
            <a:r>
              <a:rPr lang="ru-RU" sz="2800" dirty="0" smtClean="0"/>
              <a:t>Протоколы №</a:t>
            </a:r>
            <a:r>
              <a:rPr lang="en-US" sz="2800" dirty="0" smtClean="0"/>
              <a:t>316, 317, 318 &amp; 319</a:t>
            </a:r>
            <a:r>
              <a:rPr lang="ru-RU" sz="2800" dirty="0" smtClean="0"/>
              <a:t>:</a:t>
            </a:r>
            <a:r>
              <a:rPr lang="en-US" sz="2800" dirty="0" smtClean="0"/>
              <a:t/>
            </a:r>
            <a:br>
              <a:rPr lang="en-US" sz="2800" dirty="0" smtClean="0"/>
            </a:br>
            <a:r>
              <a:rPr lang="ru-RU" sz="2800" dirty="0" smtClean="0"/>
              <a:t>реагирование на нехватку воды и засуху </a:t>
            </a:r>
            <a:r>
              <a:rPr lang="en-US" sz="2800" dirty="0" smtClean="0"/>
              <a:t>(2010 </a:t>
            </a:r>
            <a:r>
              <a:rPr lang="ru-RU" sz="2800" dirty="0" smtClean="0"/>
              <a:t>г. </a:t>
            </a:r>
            <a:r>
              <a:rPr lang="en-US" sz="2800" dirty="0" smtClean="0"/>
              <a:t>– </a:t>
            </a:r>
            <a:r>
              <a:rPr lang="ru-RU" sz="2800" dirty="0" smtClean="0"/>
              <a:t>настоящее время)</a:t>
            </a:r>
            <a:endParaRPr lang="en-US" sz="2800" dirty="0"/>
          </a:p>
        </p:txBody>
      </p:sp>
      <p:sp>
        <p:nvSpPr>
          <p:cNvPr id="3" name="Content Placeholder 2"/>
          <p:cNvSpPr>
            <a:spLocks noGrp="1"/>
          </p:cNvSpPr>
          <p:nvPr>
            <p:ph idx="1"/>
          </p:nvPr>
        </p:nvSpPr>
        <p:spPr>
          <a:xfrm>
            <a:off x="381000" y="1798637"/>
            <a:ext cx="8458200" cy="4525963"/>
          </a:xfrm>
        </p:spPr>
        <p:txBody>
          <a:bodyPr/>
          <a:lstStyle/>
          <a:p>
            <a:r>
              <a:rPr lang="ru-RU" sz="2600" dirty="0" smtClean="0"/>
              <a:t>Распределение нехватки и избытка</a:t>
            </a:r>
            <a:r>
              <a:rPr lang="en-US" sz="2600" dirty="0" smtClean="0"/>
              <a:t>, </a:t>
            </a:r>
            <a:r>
              <a:rPr lang="ru-RU" sz="2600" dirty="0" smtClean="0"/>
              <a:t>экологические инвестиции и экологическая значимость –  </a:t>
            </a:r>
            <a:endParaRPr lang="en-US" sz="2600" dirty="0" smtClean="0"/>
          </a:p>
          <a:p>
            <a:pPr lvl="1"/>
            <a:r>
              <a:rPr lang="ru-RU" dirty="0" smtClean="0"/>
              <a:t>Мексика разделяет нехватку с «младшими» приоритетными водопользователями Аризоны и </a:t>
            </a:r>
            <a:r>
              <a:rPr lang="ru-RU" dirty="0"/>
              <a:t>Н</a:t>
            </a:r>
            <a:r>
              <a:rPr lang="ru-RU" dirty="0" smtClean="0"/>
              <a:t>евады;</a:t>
            </a:r>
            <a:endParaRPr lang="en-US" dirty="0" smtClean="0"/>
          </a:p>
          <a:p>
            <a:pPr lvl="1"/>
            <a:r>
              <a:rPr lang="ru-RU" dirty="0" smtClean="0"/>
              <a:t>Позволяют Мексике хранить сэкономленную воду в американских водохранилищах и стимулирую </a:t>
            </a:r>
            <a:r>
              <a:rPr lang="ru-RU" dirty="0" err="1" smtClean="0"/>
              <a:t>двусторон-ние</a:t>
            </a:r>
            <a:r>
              <a:rPr lang="ru-RU" dirty="0" smtClean="0"/>
              <a:t> экологические и инфраструктурные инвестиции;</a:t>
            </a:r>
            <a:endParaRPr lang="en-US" dirty="0" smtClean="0"/>
          </a:p>
          <a:p>
            <a:pPr lvl="1"/>
            <a:r>
              <a:rPr lang="ru-RU" dirty="0"/>
              <a:t>Мексика разделяет </a:t>
            </a:r>
            <a:r>
              <a:rPr lang="ru-RU" dirty="0" smtClean="0"/>
              <a:t>избыток с </a:t>
            </a:r>
            <a:r>
              <a:rPr lang="ru-RU" dirty="0"/>
              <a:t>«младшими» </a:t>
            </a:r>
            <a:r>
              <a:rPr lang="ru-RU" dirty="0" smtClean="0"/>
              <a:t>приоритетны-ми </a:t>
            </a:r>
            <a:r>
              <a:rPr lang="ru-RU" dirty="0"/>
              <a:t>водопользователями</a:t>
            </a:r>
            <a:r>
              <a:rPr lang="en-US" dirty="0" smtClean="0"/>
              <a:t> </a:t>
            </a:r>
            <a:r>
              <a:rPr lang="ru-RU" dirty="0" smtClean="0"/>
              <a:t>Аризоны, Калифорнии </a:t>
            </a:r>
            <a:r>
              <a:rPr lang="ru-RU" dirty="0"/>
              <a:t>и </a:t>
            </a:r>
            <a:r>
              <a:rPr lang="ru-RU" dirty="0" smtClean="0"/>
              <a:t>Невады;</a:t>
            </a:r>
          </a:p>
          <a:p>
            <a:pPr lvl="1"/>
            <a:r>
              <a:rPr lang="ru-RU" dirty="0" smtClean="0"/>
              <a:t>Гарантируют наличие воды для экологических задач на территории Мексики.</a:t>
            </a:r>
            <a:endParaRPr lang="en-US" dirty="0" smtClean="0"/>
          </a:p>
        </p:txBody>
      </p:sp>
    </p:spTree>
    <p:extLst>
      <p:ext uri="{BB962C8B-B14F-4D97-AF65-F5344CB8AC3E}">
        <p14:creationId xmlns:p14="http://schemas.microsoft.com/office/powerpoint/2010/main" val="1066574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218182"/>
            <a:ext cx="8153400" cy="1015663"/>
          </a:xfrm>
          <a:prstGeom prst="rect">
            <a:avLst/>
          </a:prstGeom>
          <a:noFill/>
        </p:spPr>
        <p:txBody>
          <a:bodyPr wrap="square" rtlCol="0">
            <a:spAutoFit/>
          </a:bodyPr>
          <a:lstStyle/>
          <a:p>
            <a:r>
              <a:rPr lang="ru-RU" sz="3000" b="1" kern="500" dirty="0" smtClean="0">
                <a:solidFill>
                  <a:srgbClr val="000090"/>
                </a:solidFill>
                <a:latin typeface="+mj-lt"/>
                <a:cs typeface="Century Gothic"/>
              </a:rPr>
              <a:t>Влияние засухи</a:t>
            </a:r>
            <a:r>
              <a:rPr lang="en-US" sz="3000" b="1" kern="500" dirty="0" smtClean="0">
                <a:solidFill>
                  <a:srgbClr val="000090"/>
                </a:solidFill>
                <a:latin typeface="+mj-lt"/>
                <a:cs typeface="Century Gothic"/>
              </a:rPr>
              <a:t> </a:t>
            </a:r>
            <a:r>
              <a:rPr lang="ru-RU" sz="3000" b="1" kern="500" dirty="0" smtClean="0">
                <a:solidFill>
                  <a:srgbClr val="000090"/>
                </a:solidFill>
                <a:latin typeface="+mj-lt"/>
                <a:cs typeface="Century Gothic"/>
              </a:rPr>
              <a:t>и дисбаланса </a:t>
            </a:r>
          </a:p>
          <a:p>
            <a:r>
              <a:rPr lang="ru-RU" sz="3000" b="1" kern="500" dirty="0" smtClean="0">
                <a:solidFill>
                  <a:srgbClr val="000090"/>
                </a:solidFill>
                <a:latin typeface="+mj-lt"/>
                <a:cs typeface="Century Gothic"/>
              </a:rPr>
              <a:t>«спрос-предложение» на нехватку воды</a:t>
            </a:r>
            <a:endParaRPr lang="en-US" sz="3000" b="1" kern="500" dirty="0">
              <a:solidFill>
                <a:srgbClr val="000090"/>
              </a:solidFill>
              <a:latin typeface="+mj-lt"/>
              <a:cs typeface="Century Gothic"/>
            </a:endParaRPr>
          </a:p>
        </p:txBody>
      </p:sp>
      <p:sp>
        <p:nvSpPr>
          <p:cNvPr id="2" name="Trapezoid 1"/>
          <p:cNvSpPr/>
          <p:nvPr/>
        </p:nvSpPr>
        <p:spPr>
          <a:xfrm flipV="1">
            <a:off x="4871961" y="1680185"/>
            <a:ext cx="2703443" cy="2574234"/>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rapezoid 7"/>
          <p:cNvSpPr/>
          <p:nvPr/>
        </p:nvSpPr>
        <p:spPr>
          <a:xfrm flipV="1">
            <a:off x="1194796" y="3849575"/>
            <a:ext cx="2703443" cy="2574234"/>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5334000" y="3810000"/>
            <a:ext cx="1790875" cy="461665"/>
          </a:xfrm>
          <a:prstGeom prst="rect">
            <a:avLst/>
          </a:prstGeom>
          <a:noFill/>
        </p:spPr>
        <p:txBody>
          <a:bodyPr wrap="none" rtlCol="0">
            <a:spAutoFit/>
          </a:bodyPr>
          <a:lstStyle/>
          <a:p>
            <a:r>
              <a:rPr lang="ru-RU" sz="2400" b="1" dirty="0" smtClean="0">
                <a:solidFill>
                  <a:srgbClr val="000099"/>
                </a:solidFill>
                <a:cs typeface="Aharoni" panose="02010803020104030203" pitchFamily="2" charset="-79"/>
              </a:rPr>
              <a:t>Озеро Пауэл</a:t>
            </a:r>
            <a:endParaRPr lang="en-US" sz="2400" b="1" dirty="0">
              <a:solidFill>
                <a:srgbClr val="000099"/>
              </a:solidFill>
              <a:cs typeface="Aharoni" panose="02010803020104030203" pitchFamily="2" charset="-79"/>
            </a:endParaRPr>
          </a:p>
        </p:txBody>
      </p:sp>
      <p:sp>
        <p:nvSpPr>
          <p:cNvPr id="9" name="TextBox 8"/>
          <p:cNvSpPr txBox="1"/>
          <p:nvPr/>
        </p:nvSpPr>
        <p:spPr>
          <a:xfrm>
            <a:off x="1800772" y="6019800"/>
            <a:ext cx="1552028" cy="461665"/>
          </a:xfrm>
          <a:prstGeom prst="rect">
            <a:avLst/>
          </a:prstGeom>
          <a:noFill/>
        </p:spPr>
        <p:txBody>
          <a:bodyPr wrap="none" rtlCol="0">
            <a:spAutoFit/>
          </a:bodyPr>
          <a:lstStyle/>
          <a:p>
            <a:r>
              <a:rPr lang="ru-RU" sz="2400" b="1" dirty="0" smtClean="0">
                <a:solidFill>
                  <a:srgbClr val="000099"/>
                </a:solidFill>
                <a:cs typeface="Aharoni" panose="02010803020104030203" pitchFamily="2" charset="-79"/>
              </a:rPr>
              <a:t>Озеро Мид</a:t>
            </a:r>
            <a:endParaRPr lang="en-US" sz="2400" b="1" dirty="0">
              <a:solidFill>
                <a:srgbClr val="000099"/>
              </a:solidFill>
              <a:cs typeface="Aharoni" panose="02010803020104030203" pitchFamily="2" charset="-79"/>
            </a:endParaRPr>
          </a:p>
        </p:txBody>
      </p:sp>
      <p:sp>
        <p:nvSpPr>
          <p:cNvPr id="24" name="TextBox 23"/>
          <p:cNvSpPr txBox="1"/>
          <p:nvPr/>
        </p:nvSpPr>
        <p:spPr>
          <a:xfrm>
            <a:off x="3854859" y="3885087"/>
            <a:ext cx="1066318" cy="369332"/>
          </a:xfrm>
          <a:prstGeom prst="rect">
            <a:avLst/>
          </a:prstGeom>
          <a:noFill/>
        </p:spPr>
        <p:txBody>
          <a:bodyPr wrap="none" rtlCol="0">
            <a:spAutoFit/>
          </a:bodyPr>
          <a:lstStyle/>
          <a:p>
            <a:r>
              <a:rPr lang="en-US" dirty="0" smtClean="0"/>
              <a:t>1/1/2000</a:t>
            </a:r>
            <a:endParaRPr lang="en-US" dirty="0"/>
          </a:p>
        </p:txBody>
      </p:sp>
      <p:sp>
        <p:nvSpPr>
          <p:cNvPr id="26" name="TextBox 25"/>
          <p:cNvSpPr txBox="1"/>
          <p:nvPr/>
        </p:nvSpPr>
        <p:spPr>
          <a:xfrm>
            <a:off x="7553713" y="1607521"/>
            <a:ext cx="1066318" cy="369332"/>
          </a:xfrm>
          <a:prstGeom prst="rect">
            <a:avLst/>
          </a:prstGeom>
          <a:noFill/>
        </p:spPr>
        <p:txBody>
          <a:bodyPr wrap="none" rtlCol="0">
            <a:spAutoFit/>
          </a:bodyPr>
          <a:lstStyle/>
          <a:p>
            <a:r>
              <a:rPr lang="en-US" dirty="0" smtClean="0"/>
              <a:t>1/1/2000</a:t>
            </a:r>
            <a:endParaRPr lang="en-US" dirty="0"/>
          </a:p>
        </p:txBody>
      </p:sp>
      <p:sp>
        <p:nvSpPr>
          <p:cNvPr id="27" name="TextBox 26"/>
          <p:cNvSpPr txBox="1"/>
          <p:nvPr/>
        </p:nvSpPr>
        <p:spPr>
          <a:xfrm>
            <a:off x="3671491" y="1384497"/>
            <a:ext cx="1951175" cy="646331"/>
          </a:xfrm>
          <a:prstGeom prst="rect">
            <a:avLst/>
          </a:prstGeom>
          <a:noFill/>
        </p:spPr>
        <p:txBody>
          <a:bodyPr wrap="none" rtlCol="0">
            <a:spAutoFit/>
          </a:bodyPr>
          <a:lstStyle/>
          <a:p>
            <a:r>
              <a:rPr lang="en-US" dirty="0" smtClean="0"/>
              <a:t>87% </a:t>
            </a:r>
            <a:r>
              <a:rPr lang="ru-RU" dirty="0"/>
              <a:t>наполненность</a:t>
            </a:r>
            <a:endParaRPr lang="en-US" dirty="0"/>
          </a:p>
          <a:p>
            <a:r>
              <a:rPr lang="en-US" dirty="0" smtClean="0"/>
              <a:t>(21</a:t>
            </a:r>
            <a:r>
              <a:rPr lang="ru-RU" dirty="0" smtClean="0"/>
              <a:t>,</a:t>
            </a:r>
            <a:r>
              <a:rPr lang="en-US" dirty="0" smtClean="0"/>
              <a:t>3 </a:t>
            </a:r>
            <a:r>
              <a:rPr lang="en-US" i="1" dirty="0" smtClean="0"/>
              <a:t>MAF</a:t>
            </a:r>
            <a:r>
              <a:rPr lang="en-US" dirty="0" smtClean="0"/>
              <a:t>)</a:t>
            </a:r>
            <a:endParaRPr lang="en-US" dirty="0"/>
          </a:p>
        </p:txBody>
      </p:sp>
      <p:sp>
        <p:nvSpPr>
          <p:cNvPr id="30" name="TextBox 29"/>
          <p:cNvSpPr txBox="1"/>
          <p:nvPr/>
        </p:nvSpPr>
        <p:spPr>
          <a:xfrm>
            <a:off x="172503" y="3546226"/>
            <a:ext cx="1951175" cy="646331"/>
          </a:xfrm>
          <a:prstGeom prst="rect">
            <a:avLst/>
          </a:prstGeom>
          <a:noFill/>
        </p:spPr>
        <p:txBody>
          <a:bodyPr wrap="none" rtlCol="0">
            <a:spAutoFit/>
          </a:bodyPr>
          <a:lstStyle/>
          <a:p>
            <a:r>
              <a:rPr lang="en-US" dirty="0" smtClean="0"/>
              <a:t>91% </a:t>
            </a:r>
            <a:r>
              <a:rPr lang="ru-RU" dirty="0" smtClean="0"/>
              <a:t>наполненность</a:t>
            </a:r>
            <a:endParaRPr lang="en-US" dirty="0" smtClean="0"/>
          </a:p>
          <a:p>
            <a:r>
              <a:rPr lang="en-US" dirty="0" smtClean="0"/>
              <a:t>(25 </a:t>
            </a:r>
            <a:r>
              <a:rPr lang="en-US" i="1" dirty="0" smtClean="0"/>
              <a:t>MAF</a:t>
            </a:r>
            <a:r>
              <a:rPr lang="en-US" dirty="0" smtClean="0"/>
              <a:t>)</a:t>
            </a:r>
            <a:endParaRPr lang="en-US" dirty="0"/>
          </a:p>
        </p:txBody>
      </p:sp>
      <p:grpSp>
        <p:nvGrpSpPr>
          <p:cNvPr id="14" name="Group 13"/>
          <p:cNvGrpSpPr/>
          <p:nvPr/>
        </p:nvGrpSpPr>
        <p:grpSpPr>
          <a:xfrm>
            <a:off x="434662" y="1713973"/>
            <a:ext cx="8160210" cy="4827559"/>
            <a:chOff x="442224" y="1485794"/>
            <a:chExt cx="8160210" cy="4827559"/>
          </a:xfrm>
        </p:grpSpPr>
        <p:sp>
          <p:nvSpPr>
            <p:cNvPr id="29" name="TextBox 28"/>
            <p:cNvSpPr txBox="1"/>
            <p:nvPr/>
          </p:nvSpPr>
          <p:spPr>
            <a:xfrm>
              <a:off x="4815469" y="5346089"/>
              <a:ext cx="1853392" cy="369332"/>
            </a:xfrm>
            <a:prstGeom prst="rect">
              <a:avLst/>
            </a:prstGeom>
            <a:noFill/>
          </p:spPr>
          <p:txBody>
            <a:bodyPr wrap="none" rtlCol="0">
              <a:spAutoFit/>
            </a:bodyPr>
            <a:lstStyle/>
            <a:p>
              <a:r>
                <a:rPr lang="en-US" b="1" dirty="0" smtClean="0">
                  <a:solidFill>
                    <a:srgbClr val="FF0000"/>
                  </a:solidFill>
                </a:rPr>
                <a:t> </a:t>
              </a:r>
              <a:r>
                <a:rPr lang="ru-RU" b="1" dirty="0" smtClean="0">
                  <a:solidFill>
                    <a:srgbClr val="FF0000"/>
                  </a:solidFill>
                </a:rPr>
                <a:t>Пауэл</a:t>
              </a:r>
              <a:r>
                <a:rPr lang="en-US" b="1" dirty="0" smtClean="0">
                  <a:solidFill>
                    <a:srgbClr val="FF0000"/>
                  </a:solidFill>
                </a:rPr>
                <a:t> – 10</a:t>
              </a:r>
              <a:r>
                <a:rPr lang="ru-RU" b="1" dirty="0" smtClean="0">
                  <a:solidFill>
                    <a:srgbClr val="FF0000"/>
                  </a:solidFill>
                </a:rPr>
                <a:t>,</a:t>
              </a:r>
              <a:r>
                <a:rPr lang="en-US" b="1" dirty="0" smtClean="0">
                  <a:solidFill>
                    <a:srgbClr val="FF0000"/>
                  </a:solidFill>
                </a:rPr>
                <a:t>4 </a:t>
              </a:r>
              <a:r>
                <a:rPr lang="en-US" b="1" i="1" dirty="0" smtClean="0">
                  <a:solidFill>
                    <a:srgbClr val="FF0000"/>
                  </a:solidFill>
                </a:rPr>
                <a:t>MAF</a:t>
              </a:r>
              <a:endParaRPr lang="en-US" b="1" i="1" dirty="0">
                <a:solidFill>
                  <a:srgbClr val="FF0000"/>
                </a:solidFill>
              </a:endParaRPr>
            </a:p>
          </p:txBody>
        </p:sp>
        <p:sp>
          <p:nvSpPr>
            <p:cNvPr id="32" name="TextBox 31"/>
            <p:cNvSpPr txBox="1"/>
            <p:nvPr/>
          </p:nvSpPr>
          <p:spPr>
            <a:xfrm>
              <a:off x="4870420" y="5635279"/>
              <a:ext cx="1675459" cy="369332"/>
            </a:xfrm>
            <a:prstGeom prst="rect">
              <a:avLst/>
            </a:prstGeom>
            <a:noFill/>
          </p:spPr>
          <p:txBody>
            <a:bodyPr wrap="none" rtlCol="0">
              <a:spAutoFit/>
            </a:bodyPr>
            <a:lstStyle/>
            <a:p>
              <a:r>
                <a:rPr lang="ru-RU" b="1" u="sng" dirty="0" smtClean="0">
                  <a:solidFill>
                    <a:srgbClr val="FF0000"/>
                  </a:solidFill>
                </a:rPr>
                <a:t>Мид</a:t>
              </a:r>
              <a:r>
                <a:rPr lang="en-US" b="1" u="sng" dirty="0" smtClean="0">
                  <a:solidFill>
                    <a:srgbClr val="FF0000"/>
                  </a:solidFill>
                </a:rPr>
                <a:t> – 14</a:t>
              </a:r>
              <a:r>
                <a:rPr lang="ru-RU" b="1" u="sng" dirty="0" smtClean="0">
                  <a:solidFill>
                    <a:srgbClr val="FF0000"/>
                  </a:solidFill>
                </a:rPr>
                <a:t>,</a:t>
              </a:r>
              <a:r>
                <a:rPr lang="en-US" b="1" u="sng" dirty="0" smtClean="0">
                  <a:solidFill>
                    <a:srgbClr val="FF0000"/>
                  </a:solidFill>
                </a:rPr>
                <a:t>6 </a:t>
              </a:r>
              <a:r>
                <a:rPr lang="en-US" b="1" i="1" u="sng" dirty="0" smtClean="0">
                  <a:solidFill>
                    <a:srgbClr val="FF0000"/>
                  </a:solidFill>
                </a:rPr>
                <a:t>MAF</a:t>
              </a:r>
              <a:endParaRPr lang="en-US" b="1" i="1" u="sng" dirty="0">
                <a:solidFill>
                  <a:srgbClr val="FF0000"/>
                </a:solidFill>
              </a:endParaRPr>
            </a:p>
          </p:txBody>
        </p:sp>
        <p:sp>
          <p:nvSpPr>
            <p:cNvPr id="23" name="TextBox 22"/>
            <p:cNvSpPr txBox="1"/>
            <p:nvPr/>
          </p:nvSpPr>
          <p:spPr>
            <a:xfrm>
              <a:off x="4862117" y="5944021"/>
              <a:ext cx="1774845" cy="369332"/>
            </a:xfrm>
            <a:prstGeom prst="rect">
              <a:avLst/>
            </a:prstGeom>
            <a:noFill/>
          </p:spPr>
          <p:txBody>
            <a:bodyPr wrap="none" rtlCol="0">
              <a:spAutoFit/>
            </a:bodyPr>
            <a:lstStyle/>
            <a:p>
              <a:r>
                <a:rPr lang="ru-RU" b="1" dirty="0" smtClean="0">
                  <a:solidFill>
                    <a:srgbClr val="FF0000"/>
                  </a:solidFill>
                </a:rPr>
                <a:t>Всего</a:t>
              </a:r>
              <a:r>
                <a:rPr lang="en-US" b="1" dirty="0" smtClean="0">
                  <a:solidFill>
                    <a:srgbClr val="FF0000"/>
                  </a:solidFill>
                </a:rPr>
                <a:t> = 25</a:t>
              </a:r>
              <a:r>
                <a:rPr lang="ru-RU" b="1" dirty="0" smtClean="0">
                  <a:solidFill>
                    <a:srgbClr val="FF0000"/>
                  </a:solidFill>
                </a:rPr>
                <a:t>,</a:t>
              </a:r>
              <a:r>
                <a:rPr lang="en-US" b="1" dirty="0" smtClean="0">
                  <a:solidFill>
                    <a:srgbClr val="FF0000"/>
                  </a:solidFill>
                </a:rPr>
                <a:t>0 </a:t>
              </a:r>
              <a:r>
                <a:rPr lang="en-US" b="1" i="1" dirty="0" smtClean="0">
                  <a:solidFill>
                    <a:srgbClr val="FF0000"/>
                  </a:solidFill>
                </a:rPr>
                <a:t>MAF</a:t>
              </a:r>
              <a:endParaRPr lang="en-US" b="1" i="1" dirty="0">
                <a:solidFill>
                  <a:srgbClr val="FF0000"/>
                </a:solidFill>
              </a:endParaRPr>
            </a:p>
          </p:txBody>
        </p:sp>
        <p:sp>
          <p:nvSpPr>
            <p:cNvPr id="18" name="TextBox 17"/>
            <p:cNvSpPr txBox="1"/>
            <p:nvPr/>
          </p:nvSpPr>
          <p:spPr>
            <a:xfrm>
              <a:off x="3647269" y="4722315"/>
              <a:ext cx="1300356" cy="369332"/>
            </a:xfrm>
            <a:prstGeom prst="rect">
              <a:avLst/>
            </a:prstGeom>
            <a:noFill/>
          </p:spPr>
          <p:txBody>
            <a:bodyPr wrap="none" rtlCol="0">
              <a:spAutoFit/>
            </a:bodyPr>
            <a:lstStyle/>
            <a:p>
              <a:r>
                <a:rPr lang="en-US" dirty="0" smtClean="0">
                  <a:solidFill>
                    <a:srgbClr val="FF0000"/>
                  </a:solidFill>
                </a:rPr>
                <a:t>03/31/2015</a:t>
              </a:r>
              <a:endParaRPr lang="en-US" dirty="0">
                <a:solidFill>
                  <a:srgbClr val="FF0000"/>
                </a:solidFill>
              </a:endParaRPr>
            </a:p>
          </p:txBody>
        </p:sp>
        <p:sp>
          <p:nvSpPr>
            <p:cNvPr id="19" name="TextBox 18"/>
            <p:cNvSpPr txBox="1"/>
            <p:nvPr/>
          </p:nvSpPr>
          <p:spPr>
            <a:xfrm>
              <a:off x="7302078" y="2392314"/>
              <a:ext cx="1300356" cy="369332"/>
            </a:xfrm>
            <a:prstGeom prst="rect">
              <a:avLst/>
            </a:prstGeom>
            <a:noFill/>
          </p:spPr>
          <p:txBody>
            <a:bodyPr wrap="none" rtlCol="0">
              <a:spAutoFit/>
            </a:bodyPr>
            <a:lstStyle/>
            <a:p>
              <a:r>
                <a:rPr lang="en-US" dirty="0" smtClean="0">
                  <a:solidFill>
                    <a:srgbClr val="FF0000"/>
                  </a:solidFill>
                </a:rPr>
                <a:t>03/31/2015</a:t>
              </a:r>
              <a:endParaRPr lang="en-US" dirty="0">
                <a:solidFill>
                  <a:srgbClr val="FF0000"/>
                </a:solidFill>
              </a:endParaRPr>
            </a:p>
          </p:txBody>
        </p:sp>
        <p:sp>
          <p:nvSpPr>
            <p:cNvPr id="20" name="TextBox 19"/>
            <p:cNvSpPr txBox="1"/>
            <p:nvPr/>
          </p:nvSpPr>
          <p:spPr>
            <a:xfrm>
              <a:off x="4156901" y="2554490"/>
              <a:ext cx="1951175" cy="646331"/>
            </a:xfrm>
            <a:prstGeom prst="rect">
              <a:avLst/>
            </a:prstGeom>
            <a:noFill/>
          </p:spPr>
          <p:txBody>
            <a:bodyPr wrap="none" rtlCol="0">
              <a:spAutoFit/>
            </a:bodyPr>
            <a:lstStyle/>
            <a:p>
              <a:r>
                <a:rPr lang="en-US" dirty="0" smtClean="0">
                  <a:solidFill>
                    <a:srgbClr val="FF0000"/>
                  </a:solidFill>
                </a:rPr>
                <a:t>45% </a:t>
              </a:r>
              <a:r>
                <a:rPr lang="ru-RU" dirty="0"/>
                <a:t>наполненность</a:t>
              </a:r>
              <a:endParaRPr lang="en-US" dirty="0"/>
            </a:p>
            <a:p>
              <a:r>
                <a:rPr lang="en-US" dirty="0" smtClean="0">
                  <a:solidFill>
                    <a:srgbClr val="FF0000"/>
                  </a:solidFill>
                </a:rPr>
                <a:t>(10</a:t>
              </a:r>
              <a:r>
                <a:rPr lang="ru-RU" dirty="0" smtClean="0">
                  <a:solidFill>
                    <a:srgbClr val="FF0000"/>
                  </a:solidFill>
                </a:rPr>
                <a:t>,</a:t>
              </a:r>
              <a:r>
                <a:rPr lang="en-US" dirty="0" smtClean="0">
                  <a:solidFill>
                    <a:srgbClr val="FF0000"/>
                  </a:solidFill>
                </a:rPr>
                <a:t>9 </a:t>
              </a:r>
              <a:r>
                <a:rPr lang="en-US" i="1" dirty="0" smtClean="0">
                  <a:solidFill>
                    <a:srgbClr val="FF0000"/>
                  </a:solidFill>
                </a:rPr>
                <a:t>MAF</a:t>
              </a:r>
              <a:r>
                <a:rPr lang="en-US" dirty="0" smtClean="0">
                  <a:solidFill>
                    <a:srgbClr val="FF0000"/>
                  </a:solidFill>
                </a:rPr>
                <a:t>)</a:t>
              </a:r>
              <a:endParaRPr lang="en-US" dirty="0">
                <a:solidFill>
                  <a:srgbClr val="FF0000"/>
                </a:solidFill>
              </a:endParaRPr>
            </a:p>
          </p:txBody>
        </p:sp>
        <p:sp>
          <p:nvSpPr>
            <p:cNvPr id="21" name="TextBox 20"/>
            <p:cNvSpPr txBox="1"/>
            <p:nvPr/>
          </p:nvSpPr>
          <p:spPr>
            <a:xfrm>
              <a:off x="442224" y="4840490"/>
              <a:ext cx="1951175" cy="646331"/>
            </a:xfrm>
            <a:prstGeom prst="rect">
              <a:avLst/>
            </a:prstGeom>
            <a:noFill/>
          </p:spPr>
          <p:txBody>
            <a:bodyPr wrap="none" rtlCol="0">
              <a:spAutoFit/>
            </a:bodyPr>
            <a:lstStyle/>
            <a:p>
              <a:r>
                <a:rPr lang="en-US" dirty="0" smtClean="0">
                  <a:solidFill>
                    <a:srgbClr val="FF0000"/>
                  </a:solidFill>
                </a:rPr>
                <a:t>40% </a:t>
              </a:r>
              <a:r>
                <a:rPr lang="ru-RU" dirty="0"/>
                <a:t>наполненность</a:t>
              </a:r>
              <a:endParaRPr lang="en-US" dirty="0"/>
            </a:p>
            <a:p>
              <a:r>
                <a:rPr lang="en-US" dirty="0" smtClean="0">
                  <a:solidFill>
                    <a:srgbClr val="FF0000"/>
                  </a:solidFill>
                </a:rPr>
                <a:t>(10</a:t>
              </a:r>
              <a:r>
                <a:rPr lang="ru-RU" dirty="0" smtClean="0">
                  <a:solidFill>
                    <a:srgbClr val="FF0000"/>
                  </a:solidFill>
                </a:rPr>
                <a:t>,</a:t>
              </a:r>
              <a:r>
                <a:rPr lang="en-US" dirty="0" smtClean="0">
                  <a:solidFill>
                    <a:srgbClr val="FF0000"/>
                  </a:solidFill>
                </a:rPr>
                <a:t>4 </a:t>
              </a:r>
              <a:r>
                <a:rPr lang="en-US" i="1" dirty="0" smtClean="0">
                  <a:solidFill>
                    <a:srgbClr val="FF0000"/>
                  </a:solidFill>
                </a:rPr>
                <a:t>MAF</a:t>
              </a:r>
              <a:r>
                <a:rPr lang="en-US" dirty="0" smtClean="0">
                  <a:solidFill>
                    <a:srgbClr val="FF0000"/>
                  </a:solidFill>
                </a:rPr>
                <a:t>)</a:t>
              </a:r>
              <a:endParaRPr lang="en-US" dirty="0">
                <a:solidFill>
                  <a:srgbClr val="FF0000"/>
                </a:solidFill>
              </a:endParaRPr>
            </a:p>
          </p:txBody>
        </p:sp>
        <p:sp>
          <p:nvSpPr>
            <p:cNvPr id="31" name="Trapezoid 30"/>
            <p:cNvSpPr/>
            <p:nvPr/>
          </p:nvSpPr>
          <p:spPr>
            <a:xfrm flipV="1">
              <a:off x="1194795" y="3663227"/>
              <a:ext cx="2703443" cy="1267809"/>
            </a:xfrm>
            <a:prstGeom prst="trapezoi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a:endCxn id="8" idx="3"/>
            </p:cNvCxnSpPr>
            <p:nvPr/>
          </p:nvCxnSpPr>
          <p:spPr>
            <a:xfrm>
              <a:off x="1490477" y="5128730"/>
              <a:ext cx="2085983" cy="79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3" name="Trapezoid 32"/>
            <p:cNvSpPr/>
            <p:nvPr/>
          </p:nvSpPr>
          <p:spPr>
            <a:xfrm flipV="1">
              <a:off x="4883605" y="1485794"/>
              <a:ext cx="2703443" cy="1091185"/>
            </a:xfrm>
            <a:prstGeom prst="trapezoi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5145286" y="2576979"/>
              <a:ext cx="215679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4" name="TextBox 33"/>
          <p:cNvSpPr txBox="1"/>
          <p:nvPr/>
        </p:nvSpPr>
        <p:spPr>
          <a:xfrm>
            <a:off x="4861306" y="5195113"/>
            <a:ext cx="1912651" cy="369332"/>
          </a:xfrm>
          <a:prstGeom prst="rect">
            <a:avLst/>
          </a:prstGeom>
          <a:noFill/>
          <a:ln w="12700">
            <a:solidFill>
              <a:srgbClr val="FF0000"/>
            </a:solidFill>
          </a:ln>
        </p:spPr>
        <p:txBody>
          <a:bodyPr wrap="square" rtlCol="0">
            <a:spAutoFit/>
          </a:bodyPr>
          <a:lstStyle/>
          <a:p>
            <a:pPr algn="ctr"/>
            <a:r>
              <a:rPr lang="ru-RU" b="1" dirty="0" smtClean="0">
                <a:solidFill>
                  <a:srgbClr val="FF0000"/>
                </a:solidFill>
              </a:rPr>
              <a:t>Истощение </a:t>
            </a:r>
            <a:endParaRPr lang="en-US" b="1" dirty="0">
              <a:solidFill>
                <a:srgbClr val="FF0000"/>
              </a:solidFill>
            </a:endParaRPr>
          </a:p>
        </p:txBody>
      </p:sp>
      <p:cxnSp>
        <p:nvCxnSpPr>
          <p:cNvPr id="6" name="Straight Connector 5"/>
          <p:cNvCxnSpPr>
            <a:stCxn id="30" idx="3"/>
          </p:cNvCxnSpPr>
          <p:nvPr/>
        </p:nvCxnSpPr>
        <p:spPr>
          <a:xfrm>
            <a:off x="2123678" y="3869392"/>
            <a:ext cx="1779037" cy="270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885692" y="1694017"/>
            <a:ext cx="267980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86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3000"/>
                                        <p:tgtEl>
                                          <p:spTgt spid="14"/>
                                        </p:tgtEl>
                                      </p:cBhvr>
                                    </p:animEffect>
                                  </p:childTnLst>
                                </p:cTn>
                              </p:par>
                              <p:par>
                                <p:cTn id="26" presetID="1" presetClass="entr" presetSubtype="0" fill="hold" grpId="0" nodeType="withEffect">
                                  <p:stCondLst>
                                    <p:cond delay="2100"/>
                                  </p:stCondLst>
                                  <p:childTnLst>
                                    <p:set>
                                      <p:cBhvr>
                                        <p:cTn id="27"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p:bldP spid="9" grpId="0"/>
      <p:bldP spid="24" grpId="0"/>
      <p:bldP spid="26" grpId="0"/>
      <p:bldP spid="27" grpId="0"/>
      <p:bldP spid="30" grpId="0"/>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P PPT-SimpleShell-1.jpg"/>
          <p:cNvPicPr>
            <a:picLocks noChangeAspect="1"/>
          </p:cNvPicPr>
          <p:nvPr/>
        </p:nvPicPr>
        <p:blipFill>
          <a:blip r:embed="rId3"/>
          <a:stretch>
            <a:fillRect/>
          </a:stretch>
        </p:blipFill>
        <p:spPr>
          <a:xfrm>
            <a:off x="0" y="0"/>
            <a:ext cx="9144000" cy="6923316"/>
          </a:xfrm>
          <a:prstGeom prst="rect">
            <a:avLst/>
          </a:prstGeom>
        </p:spPr>
      </p:pic>
      <p:sp>
        <p:nvSpPr>
          <p:cNvPr id="5" name="TextBox 4"/>
          <p:cNvSpPr txBox="1"/>
          <p:nvPr/>
        </p:nvSpPr>
        <p:spPr>
          <a:xfrm>
            <a:off x="541872" y="381000"/>
            <a:ext cx="6601878" cy="646331"/>
          </a:xfrm>
          <a:prstGeom prst="rect">
            <a:avLst/>
          </a:prstGeom>
          <a:noFill/>
        </p:spPr>
        <p:txBody>
          <a:bodyPr wrap="square" rtlCol="0">
            <a:spAutoFit/>
          </a:bodyPr>
          <a:lstStyle/>
          <a:p>
            <a:r>
              <a:rPr lang="ru-RU" sz="3600" b="1" kern="500" dirty="0" smtClean="0">
                <a:solidFill>
                  <a:srgbClr val="000090"/>
                </a:solidFill>
                <a:latin typeface="+mj-lt"/>
                <a:cs typeface="Century Gothic"/>
              </a:rPr>
              <a:t>Распределение дефицита</a:t>
            </a:r>
            <a:endParaRPr lang="en-US" sz="3600" b="1" kern="500" dirty="0">
              <a:solidFill>
                <a:srgbClr val="000090"/>
              </a:solidFill>
              <a:latin typeface="+mj-lt"/>
              <a:cs typeface="Century Gothic"/>
            </a:endParaRPr>
          </a:p>
        </p:txBody>
      </p:sp>
      <p:sp>
        <p:nvSpPr>
          <p:cNvPr id="6" name="TextBox 5"/>
          <p:cNvSpPr txBox="1"/>
          <p:nvPr/>
        </p:nvSpPr>
        <p:spPr>
          <a:xfrm>
            <a:off x="452924" y="1354485"/>
            <a:ext cx="8691076" cy="1769715"/>
          </a:xfrm>
          <a:prstGeom prst="rect">
            <a:avLst/>
          </a:prstGeom>
          <a:noFill/>
        </p:spPr>
        <p:txBody>
          <a:bodyPr wrap="square" rtlCol="0">
            <a:spAutoFit/>
          </a:bodyPr>
          <a:lstStyle/>
          <a:p>
            <a:pPr marL="457200" indent="-457200" eaLnBrk="1" hangingPunct="1">
              <a:spcAft>
                <a:spcPts val="600"/>
              </a:spcAft>
              <a:buClr>
                <a:schemeClr val="tx1"/>
              </a:buClr>
              <a:buFont typeface="Arial" panose="020B0604020202020204" pitchFamily="34" charset="0"/>
              <a:buChar char="•"/>
              <a:defRPr/>
            </a:pPr>
            <a:r>
              <a:rPr lang="ru-RU" sz="2600" b="1" dirty="0" smtClean="0"/>
              <a:t>Аризона и Невада разделяют нехватку в низовьях бассейна согласно Руководству </a:t>
            </a:r>
            <a:r>
              <a:rPr lang="en-US" sz="2600" b="1" dirty="0" smtClean="0"/>
              <a:t>2007 </a:t>
            </a:r>
            <a:r>
              <a:rPr lang="ru-RU" sz="2600" b="1" dirty="0" smtClean="0"/>
              <a:t>г.;</a:t>
            </a:r>
            <a:endParaRPr lang="en-US" sz="2600" b="1" dirty="0" smtClean="0"/>
          </a:p>
          <a:p>
            <a:pPr marL="457200" indent="-457200" eaLnBrk="1" hangingPunct="1">
              <a:spcAft>
                <a:spcPts val="600"/>
              </a:spcAft>
              <a:buClr>
                <a:schemeClr val="tx1"/>
              </a:buClr>
              <a:buFont typeface="Arial" panose="020B0604020202020204" pitchFamily="34" charset="0"/>
              <a:buChar char="•"/>
              <a:defRPr/>
            </a:pPr>
            <a:r>
              <a:rPr lang="ru-RU" sz="2600" b="1" dirty="0" smtClean="0"/>
              <a:t>Согласно Протоколу №319 Мексика добровольно согласилась на сокращение поставок при тех же глубинах.</a:t>
            </a:r>
            <a:endParaRPr lang="en-US" sz="2600" b="1" u="sng" dirty="0" smtClean="0"/>
          </a:p>
        </p:txBody>
      </p:sp>
      <p:cxnSp>
        <p:nvCxnSpPr>
          <p:cNvPr id="10" name="Straight Connector 9"/>
          <p:cNvCxnSpPr/>
          <p:nvPr/>
        </p:nvCxnSpPr>
        <p:spPr>
          <a:xfrm>
            <a:off x="563935" y="1086717"/>
            <a:ext cx="6860500" cy="1588"/>
          </a:xfrm>
          <a:prstGeom prst="line">
            <a:avLst/>
          </a:prstGeom>
          <a:ln w="19050"/>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2684265327"/>
              </p:ext>
            </p:extLst>
          </p:nvPr>
        </p:nvGraphicFramePr>
        <p:xfrm>
          <a:off x="1044480" y="3260217"/>
          <a:ext cx="7171512" cy="1922458"/>
        </p:xfrm>
        <a:graphic>
          <a:graphicData uri="http://schemas.openxmlformats.org/drawingml/2006/table">
            <a:tbl>
              <a:tblPr firstRow="1" bandRow="1">
                <a:tableStyleId>{5C22544A-7EE6-4342-B048-85BDC9FD1C3A}</a:tableStyleId>
              </a:tblPr>
              <a:tblGrid>
                <a:gridCol w="1792878"/>
                <a:gridCol w="1792878"/>
                <a:gridCol w="1792878"/>
                <a:gridCol w="1792878"/>
              </a:tblGrid>
              <a:tr h="702115">
                <a:tc>
                  <a:txBody>
                    <a:bodyPr/>
                    <a:lstStyle/>
                    <a:p>
                      <a:pPr algn="ctr"/>
                      <a:r>
                        <a:rPr lang="ru-RU" sz="2000" b="1" dirty="0" smtClean="0">
                          <a:solidFill>
                            <a:schemeClr val="tx1"/>
                          </a:solidFill>
                        </a:rPr>
                        <a:t>Глубина озера Мид </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ru-RU" sz="2000" b="1" dirty="0" smtClean="0">
                          <a:solidFill>
                            <a:schemeClr val="tx1"/>
                          </a:solidFill>
                        </a:rPr>
                        <a:t>Сокр. для Аризоны</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ru-RU" sz="2000" b="1" dirty="0" smtClean="0">
                          <a:solidFill>
                            <a:schemeClr val="tx1"/>
                          </a:solidFill>
                        </a:rPr>
                        <a:t>Сокр. для Невады</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ru-RU" sz="2000" b="1" dirty="0" smtClean="0">
                          <a:solidFill>
                            <a:schemeClr val="tx1"/>
                          </a:solidFill>
                        </a:rPr>
                        <a:t>Сокр. для Мексики</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406781">
                <a:tc>
                  <a:txBody>
                    <a:bodyPr/>
                    <a:lstStyle/>
                    <a:p>
                      <a:pPr algn="ctr"/>
                      <a:r>
                        <a:rPr lang="en-US" sz="2000" dirty="0" smtClean="0"/>
                        <a:t>1075’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320,000 AF</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13,000</a:t>
                      </a:r>
                      <a:r>
                        <a:rPr lang="en-US" sz="2000" baseline="0" dirty="0" smtClean="0"/>
                        <a:t> AF</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50,000 AF</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781">
                <a:tc>
                  <a:txBody>
                    <a:bodyPr/>
                    <a:lstStyle/>
                    <a:p>
                      <a:pPr algn="ctr"/>
                      <a:r>
                        <a:rPr lang="en-US" sz="2000" dirty="0" smtClean="0"/>
                        <a:t>1050’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400,</a:t>
                      </a:r>
                      <a:r>
                        <a:rPr lang="en-US" sz="2000" baseline="0" dirty="0" smtClean="0"/>
                        <a:t>000 AF</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17,000 AF</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70,000 AF</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781">
                <a:tc>
                  <a:txBody>
                    <a:bodyPr/>
                    <a:lstStyle/>
                    <a:p>
                      <a:pPr algn="ctr"/>
                      <a:r>
                        <a:rPr lang="en-US" sz="2000" dirty="0" smtClean="0"/>
                        <a:t>1025’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480,000 AF</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20,000 AF</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125,000 AF</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TextBox 10"/>
          <p:cNvSpPr txBox="1"/>
          <p:nvPr/>
        </p:nvSpPr>
        <p:spPr>
          <a:xfrm>
            <a:off x="457200" y="5334000"/>
            <a:ext cx="8391273" cy="892552"/>
          </a:xfrm>
          <a:prstGeom prst="rect">
            <a:avLst/>
          </a:prstGeom>
          <a:noFill/>
        </p:spPr>
        <p:txBody>
          <a:bodyPr wrap="square" rtlCol="0">
            <a:spAutoFit/>
          </a:bodyPr>
          <a:lstStyle/>
          <a:p>
            <a:pPr marL="457200" indent="-457200" eaLnBrk="1" hangingPunct="1">
              <a:spcAft>
                <a:spcPts val="1200"/>
              </a:spcAft>
              <a:buClr>
                <a:schemeClr val="tx1"/>
              </a:buClr>
              <a:buFont typeface="Arial" panose="020B0604020202020204" pitchFamily="34" charset="0"/>
              <a:buChar char="•"/>
              <a:defRPr/>
            </a:pPr>
            <a:r>
              <a:rPr lang="ru-RU" sz="2600" b="1" dirty="0" smtClean="0"/>
              <a:t>Согласно Руководству </a:t>
            </a:r>
            <a:r>
              <a:rPr lang="en-US" sz="2600" b="1" dirty="0" smtClean="0"/>
              <a:t>2007 </a:t>
            </a:r>
            <a:r>
              <a:rPr lang="ru-RU" sz="2600" b="1" dirty="0" smtClean="0"/>
              <a:t>г. никакие сокращения подачи для Калифорнии не предусмотрены.</a:t>
            </a:r>
            <a:endParaRPr lang="en-US" sz="2600" b="1" u="sng" dirty="0" smtClean="0"/>
          </a:p>
        </p:txBody>
      </p:sp>
    </p:spTree>
    <p:extLst>
      <p:ext uri="{BB962C8B-B14F-4D97-AF65-F5344CB8AC3E}">
        <p14:creationId xmlns:p14="http://schemas.microsoft.com/office/powerpoint/2010/main" val="338666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r>
              <a:rPr lang="ru-RU" sz="3200" dirty="0" smtClean="0"/>
              <a:t>Двусторонние инвестиции</a:t>
            </a:r>
            <a:r>
              <a:rPr lang="en-US" sz="3200" dirty="0" smtClean="0"/>
              <a:t>:</a:t>
            </a:r>
            <a:br>
              <a:rPr lang="en-US" sz="3200" dirty="0" smtClean="0"/>
            </a:br>
            <a:r>
              <a:rPr lang="ru-RU" sz="3200" dirty="0" smtClean="0"/>
              <a:t>охрана природы и инфраструктура</a:t>
            </a:r>
            <a:endParaRPr lang="en-US" sz="3200" dirty="0"/>
          </a:p>
        </p:txBody>
      </p:sp>
      <p:sp>
        <p:nvSpPr>
          <p:cNvPr id="3" name="Content Placeholder 2"/>
          <p:cNvSpPr>
            <a:spLocks noGrp="1"/>
          </p:cNvSpPr>
          <p:nvPr>
            <p:ph idx="1"/>
          </p:nvPr>
        </p:nvSpPr>
        <p:spPr>
          <a:xfrm>
            <a:off x="228600" y="1341437"/>
            <a:ext cx="8686800" cy="4525963"/>
          </a:xfrm>
        </p:spPr>
        <p:txBody>
          <a:bodyPr/>
          <a:lstStyle/>
          <a:p>
            <a:r>
              <a:rPr lang="ru-RU" dirty="0" smtClean="0"/>
              <a:t>Экология – </a:t>
            </a:r>
            <a:endParaRPr lang="en-US" dirty="0" smtClean="0"/>
          </a:p>
          <a:p>
            <a:pPr lvl="1"/>
            <a:r>
              <a:rPr lang="ru-RU" sz="1700" dirty="0" smtClean="0"/>
              <a:t>США выделяют </a:t>
            </a:r>
            <a:r>
              <a:rPr lang="en-US" sz="1700" dirty="0" smtClean="0"/>
              <a:t>$21</a:t>
            </a:r>
            <a:r>
              <a:rPr lang="ru-RU" sz="1700" dirty="0" smtClean="0"/>
              <a:t> млн на экологические (восстановление ареалов) и инфраструктурные проекты в Мексике, в частности, по облицовке водных каналов;</a:t>
            </a:r>
            <a:endParaRPr lang="en-US" sz="1700" dirty="0" smtClean="0"/>
          </a:p>
          <a:p>
            <a:r>
              <a:rPr lang="ru-RU" dirty="0" smtClean="0"/>
              <a:t>Инфраструктура –  </a:t>
            </a:r>
            <a:endParaRPr lang="en-US" dirty="0" smtClean="0"/>
          </a:p>
          <a:p>
            <a:pPr lvl="1"/>
            <a:r>
              <a:rPr lang="ru-RU" sz="1800" dirty="0" smtClean="0"/>
              <a:t>Проекты по контролю минерализации (польза для обеих сторон);</a:t>
            </a:r>
            <a:endParaRPr lang="en-US" sz="1800" dirty="0" smtClean="0"/>
          </a:p>
          <a:p>
            <a:pPr lvl="1"/>
            <a:r>
              <a:rPr lang="ru-RU" sz="1800" dirty="0" smtClean="0"/>
              <a:t>Совместное использование инфраструктуры в случае землетрясений</a:t>
            </a:r>
            <a:endParaRPr lang="en-US" sz="18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2513" y="3951940"/>
            <a:ext cx="4267200" cy="275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ccullom\AppData\Local\Temp\desal_map042211 (2).jpg"/>
          <p:cNvPicPr>
            <a:picLocks noChangeAspect="1" noChangeArrowheads="1"/>
          </p:cNvPicPr>
          <p:nvPr/>
        </p:nvPicPr>
        <p:blipFill rotWithShape="1">
          <a:blip r:embed="rId3">
            <a:extLst>
              <a:ext uri="{28A0092B-C50C-407E-A947-70E740481C1C}">
                <a14:useLocalDpi xmlns:a14="http://schemas.microsoft.com/office/drawing/2010/main" val="0"/>
              </a:ext>
            </a:extLst>
          </a:blip>
          <a:srcRect b="3842"/>
          <a:stretch/>
        </p:blipFill>
        <p:spPr bwMode="auto">
          <a:xfrm>
            <a:off x="2101483" y="4114800"/>
            <a:ext cx="2241917" cy="258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165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r>
              <a:rPr lang="ru-RU" sz="2600" dirty="0" smtClean="0"/>
              <a:t>Двусторонняя экологическая значимость</a:t>
            </a:r>
            <a:r>
              <a:rPr lang="en-US" sz="2600" dirty="0" smtClean="0"/>
              <a:t>:</a:t>
            </a:r>
            <a:r>
              <a:rPr lang="ru-RU" sz="2600" dirty="0" smtClean="0"/>
              <a:t> импульсный сброс и восстановление ареалов</a:t>
            </a:r>
            <a:endParaRPr lang="en-US" sz="2600" dirty="0"/>
          </a:p>
        </p:txBody>
      </p:sp>
      <p:sp>
        <p:nvSpPr>
          <p:cNvPr id="3" name="Content Placeholder 2"/>
          <p:cNvSpPr>
            <a:spLocks noGrp="1"/>
          </p:cNvSpPr>
          <p:nvPr>
            <p:ph idx="1"/>
          </p:nvPr>
        </p:nvSpPr>
        <p:spPr>
          <a:xfrm>
            <a:off x="381000" y="1417637"/>
            <a:ext cx="8686800" cy="4525963"/>
          </a:xfrm>
        </p:spPr>
        <p:txBody>
          <a:bodyPr/>
          <a:lstStyle/>
          <a:p>
            <a:r>
              <a:rPr lang="ru-RU" dirty="0" smtClean="0"/>
              <a:t>Импульсный сброс –  </a:t>
            </a:r>
            <a:endParaRPr lang="en-US" dirty="0" smtClean="0"/>
          </a:p>
          <a:p>
            <a:pPr lvl="1"/>
            <a:r>
              <a:rPr lang="ru-RU" sz="1700" dirty="0" smtClean="0"/>
              <a:t>США и Мексика освободили и сбросили </a:t>
            </a:r>
            <a:r>
              <a:rPr lang="en-US" sz="1700" dirty="0" smtClean="0"/>
              <a:t>100 </a:t>
            </a:r>
            <a:r>
              <a:rPr lang="en-US" sz="1700" i="1" dirty="0" smtClean="0"/>
              <a:t>KAF</a:t>
            </a:r>
            <a:r>
              <a:rPr lang="en-US" sz="1700" dirty="0" smtClean="0"/>
              <a:t> </a:t>
            </a:r>
            <a:r>
              <a:rPr lang="ru-RU" sz="1700" dirty="0" smtClean="0"/>
              <a:t>воды для имитации весеннего паводка в русле Колорадо на территории Мексики </a:t>
            </a:r>
            <a:r>
              <a:rPr lang="en-US" sz="1700" dirty="0" smtClean="0"/>
              <a:t>(</a:t>
            </a:r>
            <a:r>
              <a:rPr lang="ru-RU" sz="1700" dirty="0" smtClean="0"/>
              <a:t>март </a:t>
            </a:r>
            <a:r>
              <a:rPr lang="en-US" sz="1700" dirty="0" smtClean="0"/>
              <a:t>2014</a:t>
            </a:r>
            <a:r>
              <a:rPr lang="ru-RU" sz="1700" dirty="0" smtClean="0"/>
              <a:t> г.</a:t>
            </a:r>
            <a:r>
              <a:rPr lang="en-US" sz="1700" dirty="0" smtClean="0"/>
              <a:t>)</a:t>
            </a:r>
            <a:r>
              <a:rPr lang="ru-RU" sz="1700" dirty="0" smtClean="0"/>
              <a:t>;</a:t>
            </a:r>
            <a:endParaRPr lang="en-US" sz="1700" dirty="0" smtClean="0"/>
          </a:p>
          <a:p>
            <a:r>
              <a:rPr lang="ru-RU" dirty="0" smtClean="0"/>
              <a:t>Восстановление ареалов – </a:t>
            </a:r>
            <a:endParaRPr lang="en-US" dirty="0" smtClean="0"/>
          </a:p>
          <a:p>
            <a:pPr lvl="1"/>
            <a:r>
              <a:rPr lang="ru-RU" sz="1800" dirty="0" smtClean="0"/>
              <a:t>Совместное финансирование проектов по восстановлению и мониторингу;</a:t>
            </a:r>
            <a:endParaRPr lang="en-US" sz="1800" dirty="0" smtClean="0"/>
          </a:p>
          <a:p>
            <a:pPr lvl="1"/>
            <a:r>
              <a:rPr lang="ru-RU" sz="1800" dirty="0" smtClean="0"/>
              <a:t>Сброс для поддержания грунтового стока.</a:t>
            </a:r>
            <a:endParaRPr lang="en-US" sz="18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238624"/>
            <a:ext cx="37338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ccullom\AppData\Local\Temp\Min319_7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733" y="4267200"/>
            <a:ext cx="3689192" cy="243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160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304800"/>
            <a:ext cx="8229600" cy="868362"/>
          </a:xfrm>
        </p:spPr>
        <p:txBody>
          <a:bodyPr/>
          <a:lstStyle/>
          <a:p>
            <a:r>
              <a:rPr lang="ru-RU" sz="3000" dirty="0" smtClean="0">
                <a:solidFill>
                  <a:schemeClr val="accent2"/>
                </a:solidFill>
                <a:latin typeface="Century Gothic" pitchFamily="34" charset="0"/>
              </a:rPr>
              <a:t>Участники двустороннего управления</a:t>
            </a:r>
            <a:endParaRPr lang="en-US" sz="3000" dirty="0" smtClean="0">
              <a:solidFill>
                <a:schemeClr val="accent2"/>
              </a:solidFill>
              <a:latin typeface="Century Gothic" pitchFamily="34" charset="0"/>
            </a:endParaRPr>
          </a:p>
        </p:txBody>
      </p:sp>
      <p:sp>
        <p:nvSpPr>
          <p:cNvPr id="14339"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solidFill>
                <a:srgbClr val="000000"/>
              </a:solidFill>
            </a:endParaRPr>
          </a:p>
        </p:txBody>
      </p:sp>
      <p:sp>
        <p:nvSpPr>
          <p:cNvPr id="14340" name="Rectangle 3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solidFill>
                <a:srgbClr val="000000"/>
              </a:solidFill>
            </a:endParaRPr>
          </a:p>
        </p:txBody>
      </p:sp>
      <p:graphicFrame>
        <p:nvGraphicFramePr>
          <p:cNvPr id="7" name="Diagram 6"/>
          <p:cNvGraphicFramePr/>
          <p:nvPr>
            <p:extLst>
              <p:ext uri="{D42A27DB-BD31-4B8C-83A1-F6EECF244321}">
                <p14:modId xmlns:p14="http://schemas.microsoft.com/office/powerpoint/2010/main" val="47089021"/>
              </p:ext>
            </p:extLst>
          </p:nvPr>
        </p:nvGraphicFramePr>
        <p:xfrm>
          <a:off x="228600" y="1219200"/>
          <a:ext cx="8199438"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4832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76200"/>
            <a:ext cx="8229600" cy="868362"/>
          </a:xfrm>
        </p:spPr>
        <p:txBody>
          <a:bodyPr/>
          <a:lstStyle/>
          <a:p>
            <a:r>
              <a:rPr lang="ru-RU" sz="2400" dirty="0" smtClean="0">
                <a:solidFill>
                  <a:schemeClr val="accent2"/>
                </a:solidFill>
                <a:latin typeface="Century Gothic" pitchFamily="34" charset="0"/>
              </a:rPr>
              <a:t>Двусторонний процесс: </a:t>
            </a:r>
            <a:br>
              <a:rPr lang="ru-RU" sz="2400" dirty="0" smtClean="0">
                <a:solidFill>
                  <a:schemeClr val="accent2"/>
                </a:solidFill>
                <a:latin typeface="Century Gothic" pitchFamily="34" charset="0"/>
              </a:rPr>
            </a:br>
            <a:r>
              <a:rPr lang="ru-RU" sz="2400" dirty="0" smtClean="0">
                <a:solidFill>
                  <a:schemeClr val="accent2"/>
                </a:solidFill>
                <a:latin typeface="Century Gothic" pitchFamily="34" charset="0"/>
              </a:rPr>
              <a:t>от Протокола №</a:t>
            </a:r>
            <a:r>
              <a:rPr lang="en-US" sz="2400" dirty="0" smtClean="0">
                <a:solidFill>
                  <a:schemeClr val="accent2"/>
                </a:solidFill>
                <a:latin typeface="Century Gothic" pitchFamily="34" charset="0"/>
              </a:rPr>
              <a:t>317 </a:t>
            </a:r>
            <a:r>
              <a:rPr lang="ru-RU" sz="2400" dirty="0" smtClean="0">
                <a:solidFill>
                  <a:schemeClr val="accent2"/>
                </a:solidFill>
                <a:latin typeface="Century Gothic" pitchFamily="34" charset="0"/>
              </a:rPr>
              <a:t>до настоящего времени</a:t>
            </a:r>
            <a:endParaRPr lang="en-US" sz="2400" dirty="0" smtClean="0">
              <a:solidFill>
                <a:schemeClr val="accent2"/>
              </a:solidFill>
              <a:latin typeface="Century Gothic" pitchFamily="34" charset="0"/>
            </a:endParaRPr>
          </a:p>
        </p:txBody>
      </p:sp>
      <p:sp>
        <p:nvSpPr>
          <p:cNvPr id="14339"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solidFill>
                <a:srgbClr val="000000"/>
              </a:solidFill>
            </a:endParaRPr>
          </a:p>
        </p:txBody>
      </p:sp>
      <p:sp>
        <p:nvSpPr>
          <p:cNvPr id="14340" name="Rectangle 3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solidFill>
                <a:srgbClr val="000000"/>
              </a:solidFill>
            </a:endParaRPr>
          </a:p>
        </p:txBody>
      </p:sp>
      <p:graphicFrame>
        <p:nvGraphicFramePr>
          <p:cNvPr id="2" name="Diagram 1"/>
          <p:cNvGraphicFramePr/>
          <p:nvPr>
            <p:extLst>
              <p:ext uri="{D42A27DB-BD31-4B8C-83A1-F6EECF244321}">
                <p14:modId xmlns:p14="http://schemas.microsoft.com/office/powerpoint/2010/main" val="527118558"/>
              </p:ext>
            </p:extLst>
          </p:nvPr>
        </p:nvGraphicFramePr>
        <p:xfrm>
          <a:off x="1524000" y="1066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Bent Arrow 5"/>
          <p:cNvSpPr/>
          <p:nvPr/>
        </p:nvSpPr>
        <p:spPr>
          <a:xfrm>
            <a:off x="2501348" y="1651000"/>
            <a:ext cx="1295400" cy="533400"/>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ent Arrow 11"/>
          <p:cNvSpPr/>
          <p:nvPr/>
        </p:nvSpPr>
        <p:spPr>
          <a:xfrm rot="10800000" flipV="1">
            <a:off x="5334000" y="1650999"/>
            <a:ext cx="1295400" cy="533400"/>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12"/>
          <p:cNvGrpSpPr/>
          <p:nvPr/>
        </p:nvGrpSpPr>
        <p:grpSpPr>
          <a:xfrm>
            <a:off x="3581400" y="5029200"/>
            <a:ext cx="1981199" cy="1784985"/>
            <a:chOff x="2177415" y="2049003"/>
            <a:chExt cx="1784985" cy="1784985"/>
          </a:xfrm>
        </p:grpSpPr>
        <p:sp>
          <p:nvSpPr>
            <p:cNvPr id="14" name="Oval 13"/>
            <p:cNvSpPr/>
            <p:nvPr/>
          </p:nvSpPr>
          <p:spPr>
            <a:xfrm>
              <a:off x="2177415" y="2049003"/>
              <a:ext cx="1784985" cy="1784985"/>
            </a:xfrm>
            <a:prstGeom prst="ellipse">
              <a:avLst/>
            </a:prstGeom>
            <a:gradFill rotWithShape="0">
              <a:gsLst>
                <a:gs pos="19999">
                  <a:srgbClr val="72B0FF"/>
                </a:gs>
                <a:gs pos="0">
                  <a:srgbClr val="0070C0"/>
                </a:gs>
                <a:gs pos="39999">
                  <a:srgbClr val="85C2FF"/>
                </a:gs>
                <a:gs pos="51000">
                  <a:srgbClr val="C4D6EB"/>
                </a:gs>
                <a:gs pos="100000">
                  <a:srgbClr val="339966"/>
                </a:gs>
              </a:gsLst>
              <a:lin ang="54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Oval 4"/>
            <p:cNvSpPr/>
            <p:nvPr/>
          </p:nvSpPr>
          <p:spPr>
            <a:xfrm>
              <a:off x="2272748" y="2310407"/>
              <a:ext cx="1537252" cy="1262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algn="ctr" defTabSz="755650">
                <a:lnSpc>
                  <a:spcPct val="90000"/>
                </a:lnSpc>
                <a:spcAft>
                  <a:spcPct val="35000"/>
                </a:spcAft>
              </a:pPr>
              <a:r>
                <a:rPr lang="ru-RU" sz="1600" dirty="0" smtClean="0"/>
                <a:t>Американо-мексиканский </a:t>
              </a:r>
              <a:r>
                <a:rPr lang="ru-RU" sz="1600" dirty="0" smtClean="0"/>
                <a:t>к</a:t>
              </a:r>
              <a:r>
                <a:rPr lang="ru-RU" sz="1600" kern="1200" dirty="0" smtClean="0"/>
                <a:t>онсультативный совет</a:t>
              </a:r>
              <a:endParaRPr lang="en-US" sz="1600" kern="1200" dirty="0" smtClean="0"/>
            </a:p>
            <a:p>
              <a:pPr lvl="0" algn="ctr" defTabSz="755650">
                <a:lnSpc>
                  <a:spcPct val="90000"/>
                </a:lnSpc>
                <a:spcBef>
                  <a:spcPct val="0"/>
                </a:spcBef>
                <a:spcAft>
                  <a:spcPct val="35000"/>
                </a:spcAft>
              </a:pPr>
              <a:r>
                <a:rPr lang="en-US" sz="1600" kern="1200" dirty="0" smtClean="0"/>
                <a:t>(</a:t>
              </a:r>
              <a:r>
                <a:rPr lang="ru-RU" sz="1600" kern="1200" dirty="0" smtClean="0"/>
                <a:t>большая   группа</a:t>
              </a:r>
              <a:r>
                <a:rPr lang="en-US" sz="1600" kern="1200" dirty="0" smtClean="0"/>
                <a:t>)</a:t>
              </a:r>
              <a:endParaRPr lang="en-US" sz="1600" kern="1200" dirty="0"/>
            </a:p>
          </p:txBody>
        </p:sp>
      </p:grpSp>
      <p:sp>
        <p:nvSpPr>
          <p:cNvPr id="10" name="Left-Up Arrow 9"/>
          <p:cNvSpPr/>
          <p:nvPr/>
        </p:nvSpPr>
        <p:spPr>
          <a:xfrm>
            <a:off x="5486400" y="3429000"/>
            <a:ext cx="1447800" cy="3048000"/>
          </a:xfrm>
          <a:prstGeom prst="lef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Up Arrow 19"/>
          <p:cNvSpPr/>
          <p:nvPr/>
        </p:nvSpPr>
        <p:spPr>
          <a:xfrm flipH="1">
            <a:off x="2209800" y="3429000"/>
            <a:ext cx="1447800" cy="3048000"/>
          </a:xfrm>
          <a:prstGeom prst="lef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220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ru-RU" dirty="0" smtClean="0"/>
              <a:t>Цели двустороннего </a:t>
            </a:r>
            <a:br>
              <a:rPr lang="ru-RU" dirty="0" smtClean="0"/>
            </a:br>
            <a:r>
              <a:rPr lang="ru-RU" dirty="0" smtClean="0"/>
              <a:t>управления водными ресурсами</a:t>
            </a:r>
            <a:endParaRPr lang="en-US" dirty="0"/>
          </a:p>
        </p:txBody>
      </p:sp>
      <p:sp>
        <p:nvSpPr>
          <p:cNvPr id="3" name="Content Placeholder 2"/>
          <p:cNvSpPr>
            <a:spLocks noGrp="1"/>
          </p:cNvSpPr>
          <p:nvPr>
            <p:ph idx="1"/>
          </p:nvPr>
        </p:nvSpPr>
        <p:spPr>
          <a:xfrm>
            <a:off x="457200" y="1798637"/>
            <a:ext cx="8458200" cy="4525963"/>
          </a:xfrm>
        </p:spPr>
        <p:txBody>
          <a:bodyPr/>
          <a:lstStyle/>
          <a:p>
            <a:r>
              <a:rPr lang="ru-RU" dirty="0" smtClean="0"/>
              <a:t>Снижение уровня неопределенности;</a:t>
            </a:r>
            <a:endParaRPr lang="en-US" dirty="0" smtClean="0"/>
          </a:p>
          <a:p>
            <a:r>
              <a:rPr lang="ru-RU" dirty="0" smtClean="0"/>
              <a:t>Повышение уровня доверия;</a:t>
            </a:r>
            <a:endParaRPr lang="en-US" dirty="0" smtClean="0"/>
          </a:p>
          <a:p>
            <a:r>
              <a:rPr lang="ru-RU" dirty="0" smtClean="0"/>
              <a:t>Формирование основы для устойчивой работы;</a:t>
            </a:r>
            <a:endParaRPr lang="en-US" dirty="0" smtClean="0"/>
          </a:p>
          <a:p>
            <a:r>
              <a:rPr lang="ru-RU" dirty="0" smtClean="0"/>
              <a:t>Создание возможностей для сотрудничества;</a:t>
            </a:r>
            <a:endParaRPr lang="en-US" dirty="0" smtClean="0"/>
          </a:p>
          <a:p>
            <a:r>
              <a:rPr lang="ru-RU" dirty="0" smtClean="0"/>
              <a:t>Баланс рисков в верховьях и низовьях бассейна;</a:t>
            </a:r>
            <a:endParaRPr lang="en-US" dirty="0" smtClean="0"/>
          </a:p>
          <a:p>
            <a:r>
              <a:rPr lang="ru-RU" dirty="0" smtClean="0"/>
              <a:t>Признание общего характера ресурсов/ ответственности;</a:t>
            </a:r>
            <a:endParaRPr lang="en-US" dirty="0" smtClean="0"/>
          </a:p>
          <a:p>
            <a:r>
              <a:rPr lang="ru-RU" dirty="0" smtClean="0"/>
              <a:t>Совместное реагирование на изменения и кризисы.</a:t>
            </a:r>
            <a:endParaRPr lang="en-US" dirty="0"/>
          </a:p>
        </p:txBody>
      </p:sp>
    </p:spTree>
    <p:extLst>
      <p:ext uri="{BB962C8B-B14F-4D97-AF65-F5344CB8AC3E}">
        <p14:creationId xmlns:p14="http://schemas.microsoft.com/office/powerpoint/2010/main" val="2848983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1143000"/>
          </a:xfrm>
        </p:spPr>
        <p:txBody>
          <a:bodyPr/>
          <a:lstStyle/>
          <a:p>
            <a:r>
              <a:rPr lang="ru-RU" sz="3000" dirty="0" smtClean="0"/>
              <a:t>Цели двустороннего управления </a:t>
            </a:r>
            <a:br>
              <a:rPr lang="ru-RU" sz="3000" dirty="0" smtClean="0"/>
            </a:br>
            <a:r>
              <a:rPr lang="ru-RU" sz="3000" dirty="0" smtClean="0"/>
              <a:t>водными ресурсами и целевых соглашений</a:t>
            </a:r>
            <a:endParaRPr lang="en-US" sz="3000" dirty="0"/>
          </a:p>
        </p:txBody>
      </p:sp>
      <p:sp>
        <p:nvSpPr>
          <p:cNvPr id="3" name="Content Placeholder 2"/>
          <p:cNvSpPr>
            <a:spLocks noGrp="1"/>
          </p:cNvSpPr>
          <p:nvPr>
            <p:ph idx="1"/>
          </p:nvPr>
        </p:nvSpPr>
        <p:spPr>
          <a:xfrm>
            <a:off x="381000" y="1676400"/>
            <a:ext cx="8382000" cy="4525963"/>
          </a:xfrm>
        </p:spPr>
        <p:txBody>
          <a:bodyPr/>
          <a:lstStyle/>
          <a:p>
            <a:r>
              <a:rPr lang="ru-RU" sz="2200" dirty="0" smtClean="0"/>
              <a:t>Снизить уровень неопределенности и повысить уровень </a:t>
            </a:r>
            <a:r>
              <a:rPr lang="ru-RU" sz="2200" dirty="0"/>
              <a:t>доверия;</a:t>
            </a:r>
            <a:endParaRPr lang="en-US" sz="2200" dirty="0"/>
          </a:p>
          <a:p>
            <a:r>
              <a:rPr lang="ru-RU" sz="2200" dirty="0" smtClean="0"/>
              <a:t>Сформировать основу </a:t>
            </a:r>
            <a:r>
              <a:rPr lang="ru-RU" sz="2200" dirty="0"/>
              <a:t>для устойчивой работы;</a:t>
            </a:r>
            <a:endParaRPr lang="en-US" sz="2200" dirty="0"/>
          </a:p>
          <a:p>
            <a:r>
              <a:rPr lang="ru-RU" sz="2200" dirty="0" smtClean="0"/>
              <a:t>Создать возможности </a:t>
            </a:r>
            <a:r>
              <a:rPr lang="ru-RU" sz="2200" dirty="0"/>
              <a:t>для сотрудничества;</a:t>
            </a:r>
            <a:endParaRPr lang="en-US" sz="2200" dirty="0"/>
          </a:p>
          <a:p>
            <a:r>
              <a:rPr lang="ru-RU" sz="2200" dirty="0" smtClean="0"/>
              <a:t>Сбалансировать риски </a:t>
            </a:r>
            <a:r>
              <a:rPr lang="ru-RU" sz="2200" dirty="0"/>
              <a:t>в верховьях и низовьях бассейна;</a:t>
            </a:r>
            <a:endParaRPr lang="en-US" sz="2200" dirty="0"/>
          </a:p>
          <a:p>
            <a:r>
              <a:rPr lang="ru-RU" sz="2200" dirty="0" smtClean="0"/>
              <a:t>Признать общий характер ресурсов/ответственности</a:t>
            </a:r>
            <a:r>
              <a:rPr lang="ru-RU" sz="2200" dirty="0"/>
              <a:t>;</a:t>
            </a:r>
            <a:endParaRPr lang="en-US" sz="2200" dirty="0"/>
          </a:p>
          <a:p>
            <a:r>
              <a:rPr lang="ru-RU" sz="2200" dirty="0" smtClean="0"/>
              <a:t>Совместно реагировать </a:t>
            </a:r>
            <a:r>
              <a:rPr lang="ru-RU" sz="2200" dirty="0"/>
              <a:t>на изменения и кризисы.</a:t>
            </a:r>
            <a:endParaRPr lang="en-US" sz="2200" dirty="0"/>
          </a:p>
          <a:p>
            <a:pPr marL="0" indent="0">
              <a:buNone/>
            </a:pPr>
            <a:endParaRPr lang="en-US" sz="800" dirty="0"/>
          </a:p>
          <a:p>
            <a:pPr marL="0" indent="0">
              <a:buNone/>
            </a:pPr>
            <a:r>
              <a:rPr lang="ru-RU" sz="2300" dirty="0" smtClean="0"/>
              <a:t>Укрепить доверие </a:t>
            </a:r>
            <a:r>
              <a:rPr lang="en-US" sz="2300" dirty="0" smtClean="0"/>
              <a:t>– </a:t>
            </a:r>
            <a:r>
              <a:rPr lang="ru-RU" sz="2300" dirty="0" smtClean="0"/>
              <a:t>использовать достоверные и согласованные данные и совместимые инструменты для моделирования и анализа.</a:t>
            </a:r>
            <a:endParaRPr lang="en-US" sz="2300" dirty="0"/>
          </a:p>
        </p:txBody>
      </p:sp>
    </p:spTree>
    <p:extLst>
      <p:ext uri="{BB962C8B-B14F-4D97-AF65-F5344CB8AC3E}">
        <p14:creationId xmlns:p14="http://schemas.microsoft.com/office/powerpoint/2010/main" val="2300897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Covers-F.jpg"/>
          <p:cNvPicPr>
            <a:picLocks noChangeAspect="1"/>
          </p:cNvPicPr>
          <p:nvPr/>
        </p:nvPicPr>
        <p:blipFill>
          <a:blip r:embed="rId3"/>
          <a:stretch>
            <a:fillRect/>
          </a:stretch>
        </p:blipFill>
        <p:spPr>
          <a:xfrm>
            <a:off x="0" y="0"/>
            <a:ext cx="9144000" cy="6858000"/>
          </a:xfrm>
          <a:prstGeom prst="rect">
            <a:avLst/>
          </a:prstGeom>
        </p:spPr>
      </p:pic>
      <p:sp>
        <p:nvSpPr>
          <p:cNvPr id="6" name="TextBox 5"/>
          <p:cNvSpPr txBox="1"/>
          <p:nvPr/>
        </p:nvSpPr>
        <p:spPr>
          <a:xfrm>
            <a:off x="304800" y="206276"/>
            <a:ext cx="9049440" cy="2308324"/>
          </a:xfrm>
          <a:prstGeom prst="rect">
            <a:avLst/>
          </a:prstGeom>
          <a:noFill/>
        </p:spPr>
        <p:txBody>
          <a:bodyPr wrap="square" rtlCol="0">
            <a:spAutoFit/>
          </a:bodyPr>
          <a:lstStyle/>
          <a:p>
            <a:r>
              <a:rPr lang="ru-RU" sz="3600" b="1" dirty="0" smtClean="0">
                <a:solidFill>
                  <a:srgbClr val="FFFF00"/>
                </a:solidFill>
                <a:effectLst>
                  <a:outerShdw blurRad="38100" dist="38100" dir="2700000" algn="tl">
                    <a:srgbClr val="000000">
                      <a:alpha val="43137"/>
                    </a:srgbClr>
                  </a:outerShdw>
                </a:effectLst>
                <a:latin typeface="Century Gothic"/>
                <a:cs typeface="Century Gothic"/>
              </a:rPr>
              <a:t>Двусторонние соглашения по Колорадскому бассейну</a:t>
            </a:r>
            <a:r>
              <a:rPr lang="en-US" sz="3600" b="1" dirty="0" smtClean="0">
                <a:solidFill>
                  <a:srgbClr val="FFFF00"/>
                </a:solidFill>
                <a:effectLst>
                  <a:outerShdw blurRad="38100" dist="38100" dir="2700000" algn="tl">
                    <a:srgbClr val="000000">
                      <a:alpha val="43137"/>
                    </a:srgbClr>
                  </a:outerShdw>
                </a:effectLst>
                <a:latin typeface="Century Gothic"/>
                <a:cs typeface="Century Gothic"/>
              </a:rPr>
              <a:t>:</a:t>
            </a:r>
            <a:r>
              <a:rPr lang="ru-RU" sz="3600" b="1" dirty="0" smtClean="0">
                <a:solidFill>
                  <a:srgbClr val="FFFF00"/>
                </a:solidFill>
                <a:effectLst>
                  <a:outerShdw blurRad="38100" dist="38100" dir="2700000" algn="tl">
                    <a:srgbClr val="000000">
                      <a:alpha val="43137"/>
                    </a:srgbClr>
                  </a:outerShdw>
                </a:effectLst>
                <a:latin typeface="Century Gothic"/>
                <a:cs typeface="Century Gothic"/>
              </a:rPr>
              <a:t> пример успешного американо-</a:t>
            </a:r>
            <a:r>
              <a:rPr lang="ru-RU" sz="3600" b="1" dirty="0" err="1" smtClean="0">
                <a:solidFill>
                  <a:srgbClr val="FFFF00"/>
                </a:solidFill>
                <a:effectLst>
                  <a:outerShdw blurRad="38100" dist="38100" dir="2700000" algn="tl">
                    <a:srgbClr val="000000">
                      <a:alpha val="43137"/>
                    </a:srgbClr>
                  </a:outerShdw>
                </a:effectLst>
                <a:latin typeface="Century Gothic"/>
                <a:cs typeface="Century Gothic"/>
              </a:rPr>
              <a:t>мексикан</a:t>
            </a:r>
            <a:r>
              <a:rPr lang="ru-RU" sz="3600" b="1" dirty="0" smtClean="0">
                <a:solidFill>
                  <a:srgbClr val="FFFF00"/>
                </a:solidFill>
                <a:effectLst>
                  <a:outerShdw blurRad="38100" dist="38100" dir="2700000" algn="tl">
                    <a:srgbClr val="000000">
                      <a:alpha val="43137"/>
                    </a:srgbClr>
                  </a:outerShdw>
                </a:effectLst>
                <a:latin typeface="Century Gothic"/>
                <a:cs typeface="Century Gothic"/>
              </a:rPr>
              <a:t>-</a:t>
            </a:r>
            <a:r>
              <a:rPr lang="ru-RU" sz="3600" b="1" dirty="0" err="1" smtClean="0">
                <a:solidFill>
                  <a:srgbClr val="FFFF00"/>
                </a:solidFill>
                <a:effectLst>
                  <a:outerShdw blurRad="38100" dist="38100" dir="2700000" algn="tl">
                    <a:srgbClr val="000000">
                      <a:alpha val="43137"/>
                    </a:srgbClr>
                  </a:outerShdw>
                </a:effectLst>
                <a:latin typeface="Century Gothic"/>
                <a:cs typeface="Century Gothic"/>
              </a:rPr>
              <a:t>ского</a:t>
            </a:r>
            <a:r>
              <a:rPr lang="ru-RU" sz="3600" b="1" dirty="0" smtClean="0">
                <a:solidFill>
                  <a:srgbClr val="FFFF00"/>
                </a:solidFill>
                <a:effectLst>
                  <a:outerShdw blurRad="38100" dist="38100" dir="2700000" algn="tl">
                    <a:srgbClr val="000000">
                      <a:alpha val="43137"/>
                    </a:srgbClr>
                  </a:outerShdw>
                </a:effectLst>
                <a:latin typeface="Century Gothic"/>
                <a:cs typeface="Century Gothic"/>
              </a:rPr>
              <a:t> сотрудничества</a:t>
            </a:r>
            <a:endParaRPr lang="en-US" sz="3600" b="1" dirty="0">
              <a:solidFill>
                <a:srgbClr val="FFFF00"/>
              </a:solidFill>
              <a:effectLst>
                <a:outerShdw blurRad="38100" dist="38100" dir="2700000" algn="tl">
                  <a:srgbClr val="000000">
                    <a:alpha val="43137"/>
                  </a:srgbClr>
                </a:outerShdw>
              </a:effectLst>
              <a:latin typeface="Century Gothic"/>
              <a:cs typeface="Century Gothic"/>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765" t="14890" r="2017" b="19609"/>
          <a:stretch/>
        </p:blipFill>
        <p:spPr bwMode="auto">
          <a:xfrm>
            <a:off x="-1231490" y="2779863"/>
            <a:ext cx="10146890" cy="384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119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lstStyle/>
          <a:p>
            <a:r>
              <a:rPr lang="ru-RU" dirty="0" smtClean="0"/>
              <a:t>Инструменты двустороннего  управления водными ресурсами</a:t>
            </a:r>
            <a:endParaRPr lang="en-US" dirty="0"/>
          </a:p>
        </p:txBody>
      </p:sp>
      <p:sp>
        <p:nvSpPr>
          <p:cNvPr id="3" name="Content Placeholder 2"/>
          <p:cNvSpPr>
            <a:spLocks noGrp="1"/>
          </p:cNvSpPr>
          <p:nvPr>
            <p:ph idx="1"/>
          </p:nvPr>
        </p:nvSpPr>
        <p:spPr>
          <a:xfrm>
            <a:off x="304800" y="1951037"/>
            <a:ext cx="8229600" cy="4525963"/>
          </a:xfrm>
        </p:spPr>
        <p:txBody>
          <a:bodyPr/>
          <a:lstStyle/>
          <a:p>
            <a:r>
              <a:rPr lang="ru-RU" dirty="0" smtClean="0"/>
              <a:t>Достоверные данные, собираемые регулярно </a:t>
            </a:r>
            <a:r>
              <a:rPr lang="ru-RU" dirty="0" smtClean="0">
                <a:solidFill>
                  <a:srgbClr val="FF0000"/>
                </a:solidFill>
              </a:rPr>
              <a:t>ОБЕИМИ СТОРОНАМИ</a:t>
            </a:r>
            <a:r>
              <a:rPr lang="ru-RU" dirty="0"/>
              <a:t>;</a:t>
            </a:r>
            <a:endParaRPr lang="en-US" dirty="0"/>
          </a:p>
          <a:p>
            <a:r>
              <a:rPr lang="ru-RU" dirty="0" smtClean="0"/>
              <a:t>Использование совместимых инструментов анализа и моделирования;</a:t>
            </a:r>
            <a:endParaRPr lang="en-US" dirty="0" smtClean="0"/>
          </a:p>
          <a:p>
            <a:r>
              <a:rPr lang="ru-RU" dirty="0" smtClean="0"/>
              <a:t>Институциональная основа для диалога;</a:t>
            </a:r>
            <a:endParaRPr lang="en-US" dirty="0" smtClean="0"/>
          </a:p>
          <a:p>
            <a:r>
              <a:rPr lang="ru-RU" dirty="0" smtClean="0"/>
              <a:t>Технические возможности по гидрологическому/ оперативному моделированию.</a:t>
            </a:r>
            <a:endParaRPr lang="en-US" dirty="0"/>
          </a:p>
        </p:txBody>
      </p:sp>
    </p:spTree>
    <p:extLst>
      <p:ext uri="{BB962C8B-B14F-4D97-AF65-F5344CB8AC3E}">
        <p14:creationId xmlns:p14="http://schemas.microsoft.com/office/powerpoint/2010/main" val="2285049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P PPT-SimpleShell-1.jpg"/>
          <p:cNvPicPr>
            <a:picLocks noChangeAspect="1"/>
          </p:cNvPicPr>
          <p:nvPr/>
        </p:nvPicPr>
        <p:blipFill>
          <a:blip r:embed="rId3"/>
          <a:stretch>
            <a:fillRect/>
          </a:stretch>
        </p:blipFill>
        <p:spPr>
          <a:xfrm>
            <a:off x="0" y="39518"/>
            <a:ext cx="9144000" cy="6923316"/>
          </a:xfrm>
          <a:prstGeom prst="rect">
            <a:avLst/>
          </a:prstGeom>
        </p:spPr>
      </p:pic>
      <p:cxnSp>
        <p:nvCxnSpPr>
          <p:cNvPr id="10" name="Straight Connector 9"/>
          <p:cNvCxnSpPr/>
          <p:nvPr/>
        </p:nvCxnSpPr>
        <p:spPr>
          <a:xfrm>
            <a:off x="622791" y="1094960"/>
            <a:ext cx="6860500" cy="1588"/>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52400" y="381000"/>
            <a:ext cx="7763928" cy="630942"/>
          </a:xfrm>
          <a:prstGeom prst="rect">
            <a:avLst/>
          </a:prstGeom>
          <a:noFill/>
        </p:spPr>
        <p:txBody>
          <a:bodyPr wrap="square" rtlCol="0">
            <a:spAutoFit/>
          </a:bodyPr>
          <a:lstStyle/>
          <a:p>
            <a:r>
              <a:rPr lang="ru-RU" sz="3500" b="1" kern="500" dirty="0" smtClean="0">
                <a:solidFill>
                  <a:srgbClr val="000090"/>
                </a:solidFill>
                <a:latin typeface="+mj-lt"/>
                <a:cs typeface="Century Gothic"/>
              </a:rPr>
              <a:t>Обзор речной системы Колорадо</a:t>
            </a:r>
            <a:endParaRPr lang="en-US" sz="3500" b="1" kern="500" dirty="0">
              <a:solidFill>
                <a:srgbClr val="000090"/>
              </a:solidFill>
              <a:latin typeface="+mj-lt"/>
              <a:cs typeface="Century Gothic"/>
            </a:endParaRPr>
          </a:p>
        </p:txBody>
      </p:sp>
      <p:pic>
        <p:nvPicPr>
          <p:cNvPr id="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164177"/>
            <a:ext cx="4692104" cy="57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a:xfrm>
            <a:off x="4692105" y="1219200"/>
            <a:ext cx="4299495" cy="5262979"/>
          </a:xfrm>
          <a:prstGeom prst="rect">
            <a:avLst/>
          </a:prstGeom>
        </p:spPr>
        <p:txBody>
          <a:bodyPr wrap="square">
            <a:spAutoFit/>
          </a:bodyPr>
          <a:lstStyle/>
          <a:p>
            <a:pPr marL="285750" indent="-285750">
              <a:buFont typeface="Arial" pitchFamily="34" charset="0"/>
              <a:buChar char="•"/>
            </a:pPr>
            <a:r>
              <a:rPr lang="en-US" sz="2400" dirty="0" smtClean="0"/>
              <a:t>$1</a:t>
            </a:r>
            <a:r>
              <a:rPr lang="ru-RU" sz="2400" dirty="0" smtClean="0"/>
              <a:t>,</a:t>
            </a:r>
            <a:r>
              <a:rPr lang="en-US" sz="2400" dirty="0" smtClean="0"/>
              <a:t>5 </a:t>
            </a:r>
            <a:r>
              <a:rPr lang="ru-RU" sz="2400" dirty="0" smtClean="0"/>
              <a:t>трлн</a:t>
            </a:r>
            <a:r>
              <a:rPr lang="en-US" sz="2400" dirty="0" smtClean="0"/>
              <a:t>/</a:t>
            </a:r>
            <a:r>
              <a:rPr lang="ru-RU" sz="2400" dirty="0" smtClean="0"/>
              <a:t>год – объем хозяйственной деятельности</a:t>
            </a:r>
            <a:r>
              <a:rPr lang="en-US" sz="2400" dirty="0" smtClean="0"/>
              <a:t> (~12</a:t>
            </a:r>
            <a:r>
              <a:rPr lang="ru-RU" sz="2400" dirty="0" smtClean="0"/>
              <a:t> место по доле в ВВП</a:t>
            </a:r>
            <a:r>
              <a:rPr lang="en-US" sz="2400" dirty="0" smtClean="0"/>
              <a:t>)</a:t>
            </a:r>
            <a:r>
              <a:rPr lang="ru-RU" sz="2400" dirty="0" smtClean="0"/>
              <a:t>;</a:t>
            </a:r>
            <a:endParaRPr lang="en-US" sz="2400" dirty="0" smtClean="0"/>
          </a:p>
          <a:p>
            <a:pPr marL="285750" indent="-285750">
              <a:buFont typeface="Arial" pitchFamily="34" charset="0"/>
              <a:buChar char="•"/>
            </a:pPr>
            <a:r>
              <a:rPr lang="ru-RU" sz="2400" dirty="0" smtClean="0"/>
              <a:t>обслуживает США и Мексику;</a:t>
            </a:r>
            <a:endParaRPr lang="en-US" sz="2400" dirty="0" smtClean="0"/>
          </a:p>
          <a:p>
            <a:pPr marL="285750" indent="-285750">
              <a:buFont typeface="Arial" pitchFamily="34" charset="0"/>
              <a:buChar char="•"/>
            </a:pPr>
            <a:r>
              <a:rPr lang="en-US" sz="2400" dirty="0" smtClean="0"/>
              <a:t>7 </a:t>
            </a:r>
            <a:r>
              <a:rPr lang="ru-RU" sz="2400" dirty="0" smtClean="0"/>
              <a:t>штатов США:</a:t>
            </a:r>
            <a:endParaRPr lang="en-US" sz="2400" dirty="0" smtClean="0"/>
          </a:p>
          <a:p>
            <a:pPr marL="285750" indent="-285750">
              <a:buFont typeface="Arial" pitchFamily="34" charset="0"/>
              <a:buChar char="•"/>
            </a:pPr>
            <a:r>
              <a:rPr lang="en-US" sz="2400" dirty="0" smtClean="0"/>
              <a:t>~</a:t>
            </a:r>
            <a:r>
              <a:rPr lang="ru-RU" sz="2400" dirty="0" smtClean="0"/>
              <a:t> </a:t>
            </a:r>
            <a:r>
              <a:rPr lang="en-US" sz="2400" dirty="0" smtClean="0"/>
              <a:t>40 </a:t>
            </a:r>
            <a:r>
              <a:rPr lang="ru-RU" sz="2400" dirty="0" smtClean="0"/>
              <a:t>млн человек;</a:t>
            </a:r>
            <a:r>
              <a:rPr lang="en-US" sz="2400" dirty="0" smtClean="0"/>
              <a:t> </a:t>
            </a:r>
          </a:p>
          <a:p>
            <a:pPr marL="285750" indent="-285750">
              <a:buFont typeface="Arial" pitchFamily="34" charset="0"/>
              <a:buChar char="•"/>
            </a:pPr>
            <a:r>
              <a:rPr lang="en-US" sz="2400" dirty="0" smtClean="0"/>
              <a:t>~ </a:t>
            </a:r>
            <a:r>
              <a:rPr lang="ru-RU" sz="2400" dirty="0" smtClean="0"/>
              <a:t>1,6 млн га орошаемых земель;</a:t>
            </a:r>
            <a:endParaRPr lang="en-US" sz="2400" dirty="0" smtClean="0"/>
          </a:p>
          <a:p>
            <a:pPr marL="285750" indent="-285750">
              <a:buFont typeface="Arial" pitchFamily="34" charset="0"/>
              <a:buChar char="•"/>
            </a:pPr>
            <a:r>
              <a:rPr lang="en-US" sz="2400" dirty="0" smtClean="0"/>
              <a:t>~ 10 </a:t>
            </a:r>
            <a:r>
              <a:rPr lang="ru-RU" sz="2400" dirty="0" smtClean="0"/>
              <a:t>млн</a:t>
            </a:r>
            <a:r>
              <a:rPr lang="en-US" sz="2400" dirty="0" smtClean="0"/>
              <a:t> </a:t>
            </a:r>
            <a:r>
              <a:rPr lang="ru-RU" sz="2400" dirty="0" smtClean="0"/>
              <a:t>МВт/год;</a:t>
            </a:r>
            <a:endParaRPr lang="en-US" sz="2400" dirty="0" smtClean="0"/>
          </a:p>
          <a:p>
            <a:pPr marL="285750" indent="-285750">
              <a:buFont typeface="Arial" pitchFamily="34" charset="0"/>
              <a:buChar char="•"/>
            </a:pPr>
            <a:r>
              <a:rPr lang="en-US" sz="2400" dirty="0" smtClean="0"/>
              <a:t>~</a:t>
            </a:r>
            <a:r>
              <a:rPr lang="ru-RU" sz="2400" dirty="0" smtClean="0"/>
              <a:t> </a:t>
            </a:r>
            <a:r>
              <a:rPr lang="en-US" sz="2400" dirty="0" smtClean="0"/>
              <a:t>$5 </a:t>
            </a:r>
            <a:r>
              <a:rPr lang="ru-RU" sz="2400" dirty="0" smtClean="0"/>
              <a:t>млрд</a:t>
            </a:r>
            <a:r>
              <a:rPr lang="en-US" sz="2400" dirty="0" smtClean="0"/>
              <a:t>/</a:t>
            </a:r>
            <a:r>
              <a:rPr lang="ru-RU" sz="2400" dirty="0" smtClean="0"/>
              <a:t>год – объем с/х;</a:t>
            </a:r>
            <a:endParaRPr lang="en-US" sz="2400" dirty="0" smtClean="0"/>
          </a:p>
          <a:p>
            <a:pPr marL="285750" indent="-285750">
              <a:buFont typeface="Arial" pitchFamily="34" charset="0"/>
              <a:buChar char="•"/>
            </a:pPr>
            <a:r>
              <a:rPr lang="en-US" sz="2400" dirty="0" smtClean="0"/>
              <a:t>~ </a:t>
            </a:r>
            <a:r>
              <a:rPr lang="ru-RU" sz="2400" dirty="0" smtClean="0"/>
              <a:t>сток </a:t>
            </a:r>
            <a:r>
              <a:rPr lang="en-US" sz="2400" dirty="0" smtClean="0"/>
              <a:t>14 </a:t>
            </a:r>
            <a:r>
              <a:rPr lang="en-US" sz="2400" i="1" dirty="0" smtClean="0"/>
              <a:t>MAF</a:t>
            </a:r>
            <a:r>
              <a:rPr lang="en-US" sz="2400" dirty="0" smtClean="0"/>
              <a:t>/</a:t>
            </a:r>
            <a:r>
              <a:rPr lang="ru-RU" sz="2400" dirty="0" smtClean="0"/>
              <a:t>год;</a:t>
            </a:r>
            <a:endParaRPr lang="en-US" sz="2400" dirty="0" smtClean="0"/>
          </a:p>
          <a:p>
            <a:pPr marL="285750" indent="-285750">
              <a:buFont typeface="Arial" pitchFamily="34" charset="0"/>
              <a:buChar char="•"/>
            </a:pPr>
            <a:r>
              <a:rPr lang="en-US" sz="2400" dirty="0" smtClean="0"/>
              <a:t>10 </a:t>
            </a:r>
            <a:r>
              <a:rPr lang="ru-RU" sz="2400" dirty="0" smtClean="0"/>
              <a:t>основных водохранилищ</a:t>
            </a:r>
            <a:r>
              <a:rPr lang="en-US" sz="2400" dirty="0" smtClean="0"/>
              <a:t> </a:t>
            </a:r>
            <a:r>
              <a:rPr lang="ru-RU" sz="2400" dirty="0" smtClean="0"/>
              <a:t>  </a:t>
            </a:r>
            <a:r>
              <a:rPr lang="en-US" sz="2400" dirty="0" smtClean="0"/>
              <a:t>(60 </a:t>
            </a:r>
            <a:r>
              <a:rPr lang="en-US" sz="2400" i="1" dirty="0" smtClean="0"/>
              <a:t>MAF</a:t>
            </a:r>
            <a:r>
              <a:rPr lang="en-US" sz="2400" dirty="0" smtClean="0"/>
              <a:t>)</a:t>
            </a:r>
            <a:r>
              <a:rPr lang="ru-RU" sz="2400" dirty="0" smtClean="0"/>
              <a:t>;</a:t>
            </a:r>
            <a:endParaRPr lang="en-US" sz="2400" dirty="0" smtClean="0"/>
          </a:p>
          <a:p>
            <a:pPr marL="285750" indent="-285750">
              <a:buFont typeface="Arial" pitchFamily="34" charset="0"/>
              <a:buChar char="•"/>
            </a:pPr>
            <a:r>
              <a:rPr lang="ru-RU" sz="2400" dirty="0" smtClean="0"/>
              <a:t>экологическая                       значимость.</a:t>
            </a:r>
            <a:endParaRPr lang="en-US" sz="2400" dirty="0" smtClean="0"/>
          </a:p>
        </p:txBody>
      </p:sp>
    </p:spTree>
    <p:extLst>
      <p:ext uri="{BB962C8B-B14F-4D97-AF65-F5344CB8AC3E}">
        <p14:creationId xmlns:p14="http://schemas.microsoft.com/office/powerpoint/2010/main" val="102560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458200" cy="1143000"/>
          </a:xfrm>
        </p:spPr>
        <p:txBody>
          <a:bodyPr/>
          <a:lstStyle/>
          <a:p>
            <a:r>
              <a:rPr lang="ru-RU" sz="3200" dirty="0" smtClean="0"/>
              <a:t>Колорадо </a:t>
            </a:r>
            <a:r>
              <a:rPr lang="en-US" sz="3200" dirty="0" smtClean="0"/>
              <a:t>– </a:t>
            </a:r>
            <a:r>
              <a:rPr lang="ru-RU" sz="3200" dirty="0" smtClean="0"/>
              <a:t>трансграничный</a:t>
            </a:r>
            <a:br>
              <a:rPr lang="ru-RU" sz="3200" dirty="0" smtClean="0"/>
            </a:br>
            <a:r>
              <a:rPr lang="ru-RU" sz="3200" dirty="0" smtClean="0"/>
              <a:t>бассейн</a:t>
            </a:r>
            <a:r>
              <a:rPr lang="en-US" sz="3200" dirty="0" smtClean="0"/>
              <a:t>:  </a:t>
            </a:r>
            <a:r>
              <a:rPr lang="ru-RU" sz="3200" dirty="0" smtClean="0"/>
              <a:t>водопользователи</a:t>
            </a:r>
            <a:endParaRPr lang="en-US"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770" y="1467688"/>
            <a:ext cx="4159457" cy="524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2628" y="4031200"/>
            <a:ext cx="4267086" cy="130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2628" y="5562600"/>
            <a:ext cx="4267200" cy="115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2627" y="1477770"/>
            <a:ext cx="4272773" cy="2348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783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a:xfrm>
            <a:off x="76200" y="2133600"/>
            <a:ext cx="4876800" cy="3352800"/>
          </a:xfrm>
          <a:prstGeom prst="rect">
            <a:avLst/>
          </a:prstGeom>
        </p:spPr>
        <p:txBody>
          <a:bodyPr/>
          <a:lstStyle/>
          <a:p>
            <a:pPr marL="514350" indent="-514350" eaLnBrk="0" hangingPunct="0">
              <a:spcBef>
                <a:spcPct val="20000"/>
              </a:spcBef>
              <a:defRPr/>
            </a:pPr>
            <a:endParaRPr lang="en-US" sz="2800" kern="0" dirty="0" smtClean="0">
              <a:solidFill>
                <a:srgbClr val="003399"/>
              </a:solidFill>
            </a:endParaRPr>
          </a:p>
          <a:p>
            <a:pPr marL="342900" indent="-342900" eaLnBrk="0" hangingPunct="0">
              <a:spcBef>
                <a:spcPct val="20000"/>
              </a:spcBef>
              <a:buFontTx/>
              <a:buChar char="•"/>
              <a:defRPr/>
            </a:pPr>
            <a:r>
              <a:rPr lang="en-US" sz="2800" kern="0" dirty="0" smtClean="0">
                <a:solidFill>
                  <a:srgbClr val="003399"/>
                </a:solidFill>
              </a:rPr>
              <a:t>Study Structure and Schedule</a:t>
            </a:r>
          </a:p>
          <a:p>
            <a:pPr marL="342900" indent="-342900" eaLnBrk="0" hangingPunct="0">
              <a:spcBef>
                <a:spcPct val="20000"/>
              </a:spcBef>
              <a:buFontTx/>
              <a:buChar char="•"/>
              <a:defRPr/>
            </a:pPr>
            <a:r>
              <a:rPr lang="en-US" sz="2800" kern="0" dirty="0" smtClean="0">
                <a:solidFill>
                  <a:srgbClr val="003399"/>
                </a:solidFill>
              </a:rPr>
              <a:t>Summary of Key Activities</a:t>
            </a:r>
          </a:p>
          <a:p>
            <a:pPr marL="342900" indent="-342900" eaLnBrk="0" hangingPunct="0">
              <a:spcBef>
                <a:spcPct val="20000"/>
              </a:spcBef>
              <a:buFontTx/>
              <a:buChar char="•"/>
              <a:defRPr/>
            </a:pPr>
            <a:r>
              <a:rPr lang="en-US" sz="2800" kern="0" dirty="0" smtClean="0">
                <a:solidFill>
                  <a:srgbClr val="003399"/>
                </a:solidFill>
              </a:rPr>
              <a:t>Upcoming Meetings</a:t>
            </a:r>
          </a:p>
          <a:p>
            <a:pPr marL="342900" indent="-342900" eaLnBrk="0" hangingPunct="0">
              <a:spcBef>
                <a:spcPct val="20000"/>
              </a:spcBef>
              <a:buFontTx/>
              <a:buChar char="•"/>
              <a:defRPr/>
            </a:pPr>
            <a:r>
              <a:rPr lang="en-US" sz="2800" kern="0" dirty="0" smtClean="0">
                <a:solidFill>
                  <a:srgbClr val="003399"/>
                </a:solidFill>
              </a:rPr>
              <a:t>Further Discussion, Follow-up</a:t>
            </a:r>
          </a:p>
        </p:txBody>
      </p:sp>
      <p:pic>
        <p:nvPicPr>
          <p:cNvPr id="7" name="Picture 5" descr="CAP_Canal_Simple_sml"/>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108221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ru-RU" dirty="0" smtClean="0"/>
              <a:t>Центрально-аризонский проект </a:t>
            </a:r>
            <a:endParaRPr lang="en-US" dirty="0"/>
          </a:p>
        </p:txBody>
      </p:sp>
      <p:sp>
        <p:nvSpPr>
          <p:cNvPr id="3" name="Content Placeholder 2"/>
          <p:cNvSpPr>
            <a:spLocks noGrp="1"/>
          </p:cNvSpPr>
          <p:nvPr>
            <p:ph idx="1"/>
          </p:nvPr>
        </p:nvSpPr>
        <p:spPr>
          <a:xfrm>
            <a:off x="152400" y="1417637"/>
            <a:ext cx="8229600" cy="4525963"/>
          </a:xfrm>
        </p:spPr>
        <p:txBody>
          <a:bodyPr/>
          <a:lstStyle/>
          <a:p>
            <a:r>
              <a:rPr lang="ru-RU" dirty="0" smtClean="0"/>
              <a:t>Подача воды </a:t>
            </a:r>
            <a:r>
              <a:rPr lang="en-US" dirty="0" smtClean="0"/>
              <a:t>4 </a:t>
            </a:r>
            <a:r>
              <a:rPr lang="ru-RU" dirty="0" smtClean="0"/>
              <a:t>млн человек в штате Аризона;</a:t>
            </a:r>
            <a:endParaRPr lang="en-US" dirty="0" smtClean="0"/>
          </a:p>
          <a:p>
            <a:r>
              <a:rPr lang="ru-RU" dirty="0" smtClean="0"/>
              <a:t>Поливная вода и вода для городских нужд.</a:t>
            </a:r>
            <a:endParaRPr lang="en-US" dirty="0"/>
          </a:p>
        </p:txBody>
      </p:sp>
      <p:pic>
        <p:nvPicPr>
          <p:cNvPr id="7" name="Picture 2" descr="Agriculture Shots near Canal 1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82475" y="3200400"/>
            <a:ext cx="2496458" cy="18723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hoenix Skylin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2590968"/>
            <a:ext cx="3158005" cy="2101897"/>
          </a:xfrm>
          <a:prstGeom prst="rect">
            <a:avLst/>
          </a:prstGeom>
          <a:ln w="38100" cap="sq">
            <a:noFill/>
            <a:prstDash val="solid"/>
            <a:miter lim="800000"/>
          </a:ln>
          <a:effectLst/>
        </p:spPr>
      </p:pic>
      <p:pic>
        <p:nvPicPr>
          <p:cNvPr id="9" name="Picture 6" descr="http://www.azcentral.com/i/sized/D/C/5/e258/PHP419C6169445C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13900" y="4594108"/>
            <a:ext cx="2272700" cy="22638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4510200"/>
            <a:ext cx="3535510" cy="23478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2590968"/>
            <a:ext cx="2194560" cy="2743200"/>
          </a:xfrm>
          <a:prstGeom prst="rect">
            <a:avLst/>
          </a:prstGeom>
        </p:spPr>
      </p:pic>
    </p:spTree>
    <p:extLst>
      <p:ext uri="{BB962C8B-B14F-4D97-AF65-F5344CB8AC3E}">
        <p14:creationId xmlns:p14="http://schemas.microsoft.com/office/powerpoint/2010/main" val="141080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r>
              <a:rPr lang="ru-RU" dirty="0" smtClean="0"/>
              <a:t>Сток Колорадского бассейна</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4" y="1371600"/>
            <a:ext cx="4205286" cy="5275938"/>
          </a:xfrm>
          <a:prstGeom prst="rect">
            <a:avLst/>
          </a:prstGeom>
          <a:noFill/>
          <a:ln w="9525">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876800" y="1295400"/>
            <a:ext cx="3962400" cy="5478423"/>
          </a:xfrm>
          <a:prstGeom prst="rect">
            <a:avLst/>
          </a:prstGeom>
        </p:spPr>
        <p:txBody>
          <a:bodyPr wrap="square">
            <a:spAutoFit/>
          </a:bodyPr>
          <a:lstStyle/>
          <a:p>
            <a:pPr marL="285750" indent="-285750">
              <a:buFont typeface="Arial" pitchFamily="34" charset="0"/>
              <a:buChar char="•"/>
            </a:pPr>
            <a:r>
              <a:rPr lang="en-US" sz="2500" dirty="0" smtClean="0"/>
              <a:t>92</a:t>
            </a:r>
            <a:r>
              <a:rPr lang="en-US" sz="2500" dirty="0"/>
              <a:t>% </a:t>
            </a:r>
            <a:r>
              <a:rPr lang="ru-RU" sz="2500" dirty="0" smtClean="0"/>
              <a:t>среднегодового стока Колорадского бассейна при-</a:t>
            </a:r>
            <a:r>
              <a:rPr lang="ru-RU" sz="2500" dirty="0" err="1" smtClean="0"/>
              <a:t>ходится</a:t>
            </a:r>
            <a:r>
              <a:rPr lang="ru-RU" sz="2500" dirty="0" smtClean="0"/>
              <a:t> на территорию вы-</a:t>
            </a:r>
            <a:r>
              <a:rPr lang="ru-RU" sz="2500" dirty="0" err="1" smtClean="0"/>
              <a:t>ше</a:t>
            </a:r>
            <a:r>
              <a:rPr lang="ru-RU" sz="2500" dirty="0" smtClean="0"/>
              <a:t> г. Лиз </a:t>
            </a:r>
            <a:r>
              <a:rPr lang="ru-RU" sz="2500" dirty="0" err="1" smtClean="0"/>
              <a:t>Ферри</a:t>
            </a:r>
            <a:r>
              <a:rPr lang="en-US" sz="2500" dirty="0" smtClean="0"/>
              <a:t> (1906-2007</a:t>
            </a:r>
            <a:r>
              <a:rPr lang="ru-RU" sz="2500" dirty="0" smtClean="0"/>
              <a:t> </a:t>
            </a:r>
            <a:r>
              <a:rPr lang="ru-RU" sz="2500" dirty="0" err="1" smtClean="0"/>
              <a:t>г.г</a:t>
            </a:r>
            <a:r>
              <a:rPr lang="ru-RU" sz="2500" dirty="0" smtClean="0"/>
              <a:t>.</a:t>
            </a:r>
            <a:r>
              <a:rPr lang="en-US" sz="2500" dirty="0" smtClean="0"/>
              <a:t>)</a:t>
            </a:r>
            <a:r>
              <a:rPr lang="ru-RU" sz="2500" dirty="0" smtClean="0"/>
              <a:t>;</a:t>
            </a:r>
            <a:endParaRPr lang="en-US" sz="2500" dirty="0" smtClean="0"/>
          </a:p>
          <a:p>
            <a:pPr marL="285750" indent="-285750">
              <a:buFont typeface="Arial" pitchFamily="34" charset="0"/>
              <a:buChar char="•"/>
            </a:pPr>
            <a:r>
              <a:rPr lang="ru-RU" sz="2500" dirty="0" smtClean="0"/>
              <a:t>Объем среднегодового </a:t>
            </a:r>
            <a:r>
              <a:rPr lang="ru-RU" sz="2500" dirty="0"/>
              <a:t>стока </a:t>
            </a:r>
            <a:r>
              <a:rPr lang="ru-RU" sz="2500" dirty="0" smtClean="0"/>
              <a:t>около </a:t>
            </a:r>
            <a:r>
              <a:rPr lang="en-US" sz="2500" dirty="0" smtClean="0"/>
              <a:t>15</a:t>
            </a:r>
            <a:r>
              <a:rPr lang="ru-RU" sz="2500" dirty="0" smtClean="0"/>
              <a:t>,</a:t>
            </a:r>
            <a:r>
              <a:rPr lang="en-US" sz="2500" dirty="0" smtClean="0"/>
              <a:t>0 </a:t>
            </a:r>
            <a:r>
              <a:rPr lang="en-US" sz="2500" i="1" dirty="0" smtClean="0"/>
              <a:t>MAF</a:t>
            </a:r>
            <a:r>
              <a:rPr lang="ru-RU" sz="2500" dirty="0" smtClean="0"/>
              <a:t> в диапазоне от </a:t>
            </a:r>
            <a:r>
              <a:rPr lang="en-US" sz="2500" dirty="0" smtClean="0"/>
              <a:t>5</a:t>
            </a:r>
            <a:r>
              <a:rPr lang="ru-RU" sz="2500" dirty="0" smtClean="0"/>
              <a:t>,</a:t>
            </a:r>
            <a:r>
              <a:rPr lang="en-US" sz="2500" dirty="0" smtClean="0"/>
              <a:t>6 </a:t>
            </a:r>
            <a:r>
              <a:rPr lang="ru-RU" sz="2500" dirty="0" smtClean="0"/>
              <a:t>до </a:t>
            </a:r>
            <a:r>
              <a:rPr lang="en-US" sz="2500" dirty="0" smtClean="0"/>
              <a:t>25</a:t>
            </a:r>
            <a:r>
              <a:rPr lang="ru-RU" sz="2500" dirty="0" smtClean="0"/>
              <a:t>,</a:t>
            </a:r>
            <a:r>
              <a:rPr lang="en-US" sz="2500" dirty="0" smtClean="0"/>
              <a:t>2 </a:t>
            </a:r>
            <a:r>
              <a:rPr lang="en-US" sz="2500" i="1" dirty="0" smtClean="0"/>
              <a:t>MAF</a:t>
            </a:r>
            <a:r>
              <a:rPr lang="ru-RU" sz="2500" dirty="0" smtClean="0"/>
              <a:t>;</a:t>
            </a:r>
            <a:endParaRPr lang="en-US" sz="2500" dirty="0" smtClean="0"/>
          </a:p>
          <a:p>
            <a:pPr marL="285750" indent="-285750">
              <a:buFont typeface="Arial" pitchFamily="34" charset="0"/>
              <a:buChar char="•"/>
            </a:pPr>
            <a:r>
              <a:rPr lang="ru-RU" sz="2500" dirty="0" smtClean="0"/>
              <a:t>Реки Верхнее Колорадо и Грин Ривер – основные притоки, обеспечивающие </a:t>
            </a:r>
            <a:r>
              <a:rPr lang="en-US" sz="2500" dirty="0" smtClean="0"/>
              <a:t>75% </a:t>
            </a:r>
            <a:r>
              <a:rPr lang="ru-RU" sz="2500" dirty="0" smtClean="0"/>
              <a:t>годового                 стока</a:t>
            </a:r>
            <a:r>
              <a:rPr lang="en-US" sz="2500" dirty="0" smtClean="0"/>
              <a:t>. </a:t>
            </a:r>
            <a:endParaRPr lang="en-US" sz="2500" dirty="0"/>
          </a:p>
        </p:txBody>
      </p:sp>
      <p:sp>
        <p:nvSpPr>
          <p:cNvPr id="4" name="Oval 3"/>
          <p:cNvSpPr/>
          <p:nvPr/>
        </p:nvSpPr>
        <p:spPr>
          <a:xfrm>
            <a:off x="2864643" y="1676400"/>
            <a:ext cx="1021557" cy="1676400"/>
          </a:xfrm>
          <a:prstGeom prst="ellips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rot="2959120">
            <a:off x="3833240" y="2254958"/>
            <a:ext cx="1021557" cy="16764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7198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_dlc_DocId xmlns="c17adc5b-5639-494b-8ffe-3b910c9a8d08">ZXS2UNUTCDHX-2-3738</_dlc_DocId>
    <_dlc_DocIdUrl xmlns="c17adc5b-5639-494b-8ffe-3b910c9a8d08">
      <Url>http://ibr3lcrsp001/projects/BasinStudy/_layouts/DocIdRedir.aspx?ID=ZXS2UNUTCDHX-2-3738</Url>
      <Description>ZXS2UNUTCDHX-2-3738</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2725D7641B817843A3827BC5A490D49C" ma:contentTypeVersion="2" ma:contentTypeDescription="Create a new document." ma:contentTypeScope="" ma:versionID="71f649fe8f88446019761929c3cd9d2c">
  <xsd:schema xmlns:xsd="http://www.w3.org/2001/XMLSchema" xmlns:xs="http://www.w3.org/2001/XMLSchema" xmlns:p="http://schemas.microsoft.com/office/2006/metadata/properties" xmlns:ns2="c17adc5b-5639-494b-8ffe-3b910c9a8d08" targetNamespace="http://schemas.microsoft.com/office/2006/metadata/properties" ma:root="true" ma:fieldsID="cdc19f8ae913a1bc00c530dd8a2d7767" ns2:_="">
    <xsd:import namespace="c17adc5b-5639-494b-8ffe-3b910c9a8d0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adc5b-5639-494b-8ffe-3b910c9a8d0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ED099A-4F08-4FE5-B0E4-646B86678411}">
  <ds:schemaRefs>
    <ds:schemaRef ds:uri="http://schemas.microsoft.com/sharepoint/v3/contenttype/forms"/>
  </ds:schemaRefs>
</ds:datastoreItem>
</file>

<file path=customXml/itemProps2.xml><?xml version="1.0" encoding="utf-8"?>
<ds:datastoreItem xmlns:ds="http://schemas.openxmlformats.org/officeDocument/2006/customXml" ds:itemID="{515E7243-0B53-4E8F-B068-3BA34C986472}">
  <ds:schemaRefs>
    <ds:schemaRef ds:uri="http://schemas.microsoft.com/office/2006/metadata/properties"/>
    <ds:schemaRef ds:uri="http://www.w3.org/XML/1998/namespace"/>
    <ds:schemaRef ds:uri="c17adc5b-5639-494b-8ffe-3b910c9a8d08"/>
    <ds:schemaRef ds:uri="http://schemas.openxmlformats.org/package/2006/metadata/core-properties"/>
    <ds:schemaRef ds:uri="http://purl.org/dc/dcmitype/"/>
    <ds:schemaRef ds:uri="http://purl.org/dc/elements/1.1/"/>
    <ds:schemaRef ds:uri="http://schemas.microsoft.com/office/infopath/2007/PartnerControls"/>
    <ds:schemaRef ds:uri="http://schemas.microsoft.com/office/2006/documentManagement/types"/>
    <ds:schemaRef ds:uri="http://purl.org/dc/terms/"/>
  </ds:schemaRefs>
</ds:datastoreItem>
</file>

<file path=customXml/itemProps3.xml><?xml version="1.0" encoding="utf-8"?>
<ds:datastoreItem xmlns:ds="http://schemas.openxmlformats.org/officeDocument/2006/customXml" ds:itemID="{580A9798-3C0F-4FE3-9263-7E9626A60E55}">
  <ds:schemaRefs>
    <ds:schemaRef ds:uri="http://schemas.microsoft.com/sharepoint/events"/>
  </ds:schemaRefs>
</ds:datastoreItem>
</file>

<file path=customXml/itemProps4.xml><?xml version="1.0" encoding="utf-8"?>
<ds:datastoreItem xmlns:ds="http://schemas.openxmlformats.org/officeDocument/2006/customXml" ds:itemID="{5091CAF8-79ED-42AF-A000-3E040B3FE6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adc5b-5639-494b-8ffe-3b910c9a8d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13489</TotalTime>
  <Words>2182</Words>
  <Application>Microsoft Office PowerPoint</Application>
  <PresentationFormat>Экран (4:3)</PresentationFormat>
  <Paragraphs>268</Paragraphs>
  <Slides>31</Slides>
  <Notes>16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31</vt:i4>
      </vt:variant>
    </vt:vector>
  </HeadingPairs>
  <TitlesOfParts>
    <vt:vector size="40" baseType="lpstr">
      <vt:lpstr>Arial Unicode MS</vt:lpstr>
      <vt:lpstr>Aharoni</vt:lpstr>
      <vt:lpstr>Arial</vt:lpstr>
      <vt:lpstr>Arial Black</vt:lpstr>
      <vt:lpstr>Arial Narrow</vt:lpstr>
      <vt:lpstr>Calibri</vt:lpstr>
      <vt:lpstr>Century Gothic</vt:lpstr>
      <vt:lpstr>Times New Roman</vt:lpstr>
      <vt:lpstr>Default Design</vt:lpstr>
      <vt:lpstr>Презентация PowerPoint</vt:lpstr>
      <vt:lpstr>Обсуждение вопросов управления водными ресурсами на американском Западе</vt:lpstr>
      <vt:lpstr>Цели двустороннего  управления водными ресурсами</vt:lpstr>
      <vt:lpstr>Инструменты двустороннего  управления водными ресурсами</vt:lpstr>
      <vt:lpstr>Презентация PowerPoint</vt:lpstr>
      <vt:lpstr>Колорадо – трансграничный бассейн:  водопользователи</vt:lpstr>
      <vt:lpstr>Презентация PowerPoint</vt:lpstr>
      <vt:lpstr>Центрально-аризонский проект </vt:lpstr>
      <vt:lpstr>Сток Колорадского бассейна</vt:lpstr>
      <vt:lpstr>Инструменты  гидрологического  моделирования</vt:lpstr>
      <vt:lpstr>Значимые  водохранилища  </vt:lpstr>
      <vt:lpstr>Озеро Мид –  ключевое водохранилище: хранение воды и гидроэнергетика</vt:lpstr>
      <vt:lpstr>Проблемы Колорадского бассейна</vt:lpstr>
      <vt:lpstr>Колорадский бассейн –  «Речной закон»</vt:lpstr>
      <vt:lpstr>Обзор «Речного закона» (краткий)</vt:lpstr>
      <vt:lpstr>Межгосударственные вопросы</vt:lpstr>
      <vt:lpstr>Строительство  дамбы им. Гувера (1936 г.)</vt:lpstr>
      <vt:lpstr>1944 г. – Американо- Мексиканское водное соглашение</vt:lpstr>
      <vt:lpstr>Протокол №242</vt:lpstr>
      <vt:lpstr>Презентация PowerPoint</vt:lpstr>
      <vt:lpstr>Презентация PowerPoint</vt:lpstr>
      <vt:lpstr>Презентация PowerPoint</vt:lpstr>
      <vt:lpstr>Протоколы №316, 317, 318 &amp; 319: реагирование на нехватку воды и засуху (2010 г. – настоящее время)</vt:lpstr>
      <vt:lpstr>Презентация PowerPoint</vt:lpstr>
      <vt:lpstr>Презентация PowerPoint</vt:lpstr>
      <vt:lpstr>Двусторонние инвестиции: охрана природы и инфраструктура</vt:lpstr>
      <vt:lpstr>Двусторонняя экологическая значимость: импульсный сброс и восстановление ареалов</vt:lpstr>
      <vt:lpstr>Участники двустороннего управления</vt:lpstr>
      <vt:lpstr>Двусторонний процесс:  от Протокола №317 до настоящего времени</vt:lpstr>
      <vt:lpstr>Цели двустороннего управления  водными ресурсами и целевых соглашений</vt:lpstr>
      <vt:lpstr>Презентация PowerPoint</vt:lpstr>
    </vt:vector>
  </TitlesOfParts>
  <Company>usbr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usbr</dc:creator>
  <cp:lastModifiedBy>Пользователь Windows</cp:lastModifiedBy>
  <cp:revision>952</cp:revision>
  <cp:lastPrinted>2012-10-03T13:43:34Z</cp:lastPrinted>
  <dcterms:created xsi:type="dcterms:W3CDTF">2004-03-19T17:04:19Z</dcterms:created>
  <dcterms:modified xsi:type="dcterms:W3CDTF">2015-05-10T06:33:34Z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6c7b5753-68c3-40a6-a943-5a81c48edf0d</vt:lpwstr>
  </property>
  <property fmtid="{D5CDD505-2E9C-101B-9397-08002B2CF9AE}" pid="3" name="ContentTypeId">
    <vt:lpwstr>0x0101002725D7641B817843A3827BC5A490D49C</vt:lpwstr>
  </property>
</Properties>
</file>